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Lst>
  <p:notesMasterIdLst>
    <p:notesMasterId r:id="rId19"/>
  </p:notesMasterIdLst>
  <p:sldIdLst>
    <p:sldId id="267" r:id="rId2"/>
    <p:sldId id="256" r:id="rId3"/>
    <p:sldId id="257" r:id="rId4"/>
    <p:sldId id="258" r:id="rId5"/>
    <p:sldId id="268" r:id="rId6"/>
    <p:sldId id="269" r:id="rId7"/>
    <p:sldId id="270" r:id="rId8"/>
    <p:sldId id="271" r:id="rId9"/>
    <p:sldId id="272" r:id="rId10"/>
    <p:sldId id="260" r:id="rId11"/>
    <p:sldId id="273" r:id="rId12"/>
    <p:sldId id="275" r:id="rId13"/>
    <p:sldId id="262" r:id="rId14"/>
    <p:sldId id="274" r:id="rId15"/>
    <p:sldId id="277" r:id="rId16"/>
    <p:sldId id="276" r:id="rId17"/>
    <p:sldId id="266" r:id="rId18"/>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8" d="100"/>
          <a:sy n="68" d="100"/>
        </p:scale>
        <p:origin x="71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5562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322446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7667335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481685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480247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558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7959095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2935293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3006452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5106779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7597869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1763789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124636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428236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7/24/2024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23082751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31840" y="1007223"/>
            <a:ext cx="12166600" cy="6214631"/>
          </a:xfrm>
          <a:prstGeom prst="rect">
            <a:avLst/>
          </a:prstGeom>
          <a:solidFill>
            <a:srgbClr val="FFFFFF">
              <a:alpha val="75000"/>
            </a:srgbClr>
          </a:solidFill>
          <a:ln/>
        </p:spPr>
        <p:txBody>
          <a:bodyPr/>
          <a:lstStyle/>
          <a:p>
            <a:pPr algn="ctr" defTabSz="914377" eaLnBrk="0" fontAlgn="base" hangingPunct="0">
              <a:spcBef>
                <a:spcPct val="0"/>
              </a:spcBef>
              <a:spcAft>
                <a:spcPct val="0"/>
              </a:spcAft>
            </a:pPr>
            <a:endParaRPr lang="en-US" altLang="en-US" sz="3200" b="1" dirty="0">
              <a:latin typeface="Calibri" panose="020F0502020204030204" pitchFamily="34" charset="0"/>
              <a:ea typeface="Calibri" panose="020F0502020204030204" pitchFamily="34" charset="0"/>
              <a:cs typeface="Times New Roman" panose="02020603050405020304" pitchFamily="18" charset="0"/>
            </a:endParaRPr>
          </a:p>
          <a:p>
            <a:pPr algn="ctr" defTabSz="914377" eaLnBrk="0" fontAlgn="base" hangingPunct="0">
              <a:spcBef>
                <a:spcPct val="0"/>
              </a:spcBef>
              <a:spcAft>
                <a:spcPct val="0"/>
              </a:spcAft>
            </a:pPr>
            <a:endParaRPr lang="en-US" altLang="en-US" sz="3200" b="1" dirty="0">
              <a:latin typeface="Calibri" panose="020F0502020204030204" pitchFamily="34" charset="0"/>
              <a:ea typeface="Calibri" panose="020F0502020204030204" pitchFamily="34" charset="0"/>
              <a:cs typeface="Times New Roman" panose="02020603050405020304" pitchFamily="18" charset="0"/>
            </a:endParaRPr>
          </a:p>
          <a:p>
            <a:pPr algn="ctr" defTabSz="914377" eaLnBrk="0" fontAlgn="base" hangingPunct="0">
              <a:spcBef>
                <a:spcPct val="0"/>
              </a:spcBef>
              <a:spcAft>
                <a:spcPct val="0"/>
              </a:spcAft>
            </a:pPr>
            <a:r>
              <a:rPr lang="en-US" altLang="en-US" sz="4000" b="1" dirty="0">
                <a:ea typeface="Calibri" panose="020F0502020204030204" pitchFamily="34" charset="0"/>
                <a:cs typeface="Times New Roman" panose="02020603050405020304" pitchFamily="18" charset="0"/>
              </a:rPr>
              <a:t>INFOSYS INTERNSHIP PROJECT PRESENTATION</a:t>
            </a:r>
          </a:p>
          <a:p>
            <a:pPr algn="ctr" defTabSz="914377" eaLnBrk="0" fontAlgn="base" hangingPunct="0">
              <a:spcBef>
                <a:spcPct val="0"/>
              </a:spcBef>
              <a:spcAft>
                <a:spcPct val="0"/>
              </a:spcAft>
            </a:pPr>
            <a:r>
              <a:rPr lang="en-US" altLang="en-US" sz="2400" b="1" dirty="0">
                <a:latin typeface="Calibri" panose="020F0502020204030204" pitchFamily="34" charset="0"/>
                <a:ea typeface="Calibri" panose="020F0502020204030204" pitchFamily="34" charset="0"/>
                <a:cs typeface="Times New Roman" panose="02020603050405020304" pitchFamily="18" charset="0"/>
              </a:rPr>
              <a:t>Covering The Internship Undertaken With</a:t>
            </a:r>
            <a:endParaRPr lang="en-US" altLang="en-US" sz="2400" dirty="0"/>
          </a:p>
          <a:p>
            <a:endParaRPr lang="en-IN" dirty="0"/>
          </a:p>
          <a:p>
            <a:endParaRPr lang="en-IN" dirty="0"/>
          </a:p>
          <a:p>
            <a:endParaRPr lang="en-IN" dirty="0"/>
          </a:p>
          <a:p>
            <a:endParaRPr lang="en-IN" dirty="0"/>
          </a:p>
          <a:p>
            <a:endParaRPr lang="en-IN" dirty="0"/>
          </a:p>
          <a:p>
            <a:endParaRPr lang="en-IN" dirty="0"/>
          </a:p>
          <a:p>
            <a:endParaRPr lang="en-IN" dirty="0"/>
          </a:p>
          <a:p>
            <a:pPr algn="ctr" defTabSz="914377" eaLnBrk="0" fontAlgn="base" hangingPunct="0">
              <a:spcBef>
                <a:spcPct val="0"/>
              </a:spcBef>
              <a:spcAft>
                <a:spcPct val="0"/>
              </a:spcAft>
            </a:pPr>
            <a:endParaRPr lang="en-IN" altLang="en-US" dirty="0"/>
          </a:p>
          <a:p>
            <a:pPr algn="ctr" defTabSz="914377" eaLnBrk="0" fontAlgn="base" hangingPunct="0">
              <a:spcBef>
                <a:spcPct val="0"/>
              </a:spcBef>
              <a:spcAft>
                <a:spcPct val="0"/>
              </a:spcAft>
            </a:pPr>
            <a:r>
              <a:rPr lang="en-US" altLang="en-US" sz="2000" b="1" dirty="0">
                <a:latin typeface="Calibri" panose="020F0502020204030204" pitchFamily="34" charset="0"/>
                <a:ea typeface="Calibri" panose="020F0502020204030204" pitchFamily="34" charset="0"/>
                <a:cs typeface="Times New Roman" panose="02020603050405020304" pitchFamily="18" charset="0"/>
              </a:rPr>
              <a:t> </a:t>
            </a:r>
            <a:r>
              <a:rPr lang="en-US" altLang="en-US" sz="2000" i="1" dirty="0">
                <a:latin typeface="Aptos Narrow" panose="020B0004020202020204" pitchFamily="34" charset="0"/>
                <a:ea typeface="Calibri" panose="020F0502020204030204" pitchFamily="34" charset="0"/>
                <a:cs typeface="Times New Roman" panose="02020603050405020304" pitchFamily="18" charset="0"/>
              </a:rPr>
              <a:t>On</a:t>
            </a:r>
            <a:endParaRPr lang="en-US" altLang="en-US" sz="2000" i="1" dirty="0">
              <a:latin typeface="Aptos Narrow" panose="020B0004020202020204" pitchFamily="34" charset="0"/>
            </a:endParaRPr>
          </a:p>
          <a:p>
            <a:pPr algn="ctr" defTabSz="914377" eaLnBrk="0" fontAlgn="base" hangingPunct="0">
              <a:spcBef>
                <a:spcPct val="0"/>
              </a:spcBef>
              <a:spcAft>
                <a:spcPct val="0"/>
              </a:spcAft>
            </a:pPr>
            <a:r>
              <a:rPr lang="en-US" altLang="en-US" sz="2000" b="1" dirty="0">
                <a:latin typeface="Calibri" panose="020F0502020204030204" pitchFamily="34" charset="0"/>
                <a:ea typeface="Calibri" panose="020F0502020204030204" pitchFamily="34" charset="0"/>
                <a:cs typeface="Times New Roman" panose="02020603050405020304" pitchFamily="18" charset="0"/>
              </a:rPr>
              <a:t>    </a:t>
            </a:r>
            <a:r>
              <a:rPr lang="en-US" altLang="en-US" sz="2800" b="1" dirty="0">
                <a:latin typeface="Calibri" panose="020F0502020204030204" pitchFamily="34" charset="0"/>
                <a:ea typeface="Calibri" panose="020F0502020204030204" pitchFamily="34" charset="0"/>
                <a:cs typeface="Times New Roman" panose="02020603050405020304" pitchFamily="18" charset="0"/>
              </a:rPr>
              <a:t>“Image Captioning Using Deep Learning PROJECT”</a:t>
            </a:r>
            <a:endParaRPr lang="en-US" altLang="en-US" sz="2800" dirty="0"/>
          </a:p>
          <a:p>
            <a:pPr algn="ctr" defTabSz="914377" eaLnBrk="0" fontAlgn="base" hangingPunct="0">
              <a:spcBef>
                <a:spcPct val="0"/>
              </a:spcBef>
              <a:spcAft>
                <a:spcPct val="0"/>
              </a:spcAft>
            </a:pPr>
            <a:r>
              <a:rPr lang="en-US" altLang="en-US" sz="2000" b="1" dirty="0">
                <a:latin typeface="Calibri Light" panose="020F0302020204030204" pitchFamily="34" charset="0"/>
                <a:ea typeface="Calibri" panose="020F0502020204030204" pitchFamily="34" charset="0"/>
                <a:cs typeface="Calibri Light" panose="020F0302020204030204" pitchFamily="34" charset="0"/>
              </a:rPr>
              <a:t>   </a:t>
            </a:r>
          </a:p>
          <a:p>
            <a:pPr algn="ctr" defTabSz="914377" eaLnBrk="0" fontAlgn="base" hangingPunct="0">
              <a:spcBef>
                <a:spcPct val="0"/>
              </a:spcBef>
              <a:spcAft>
                <a:spcPct val="0"/>
              </a:spcAft>
            </a:pPr>
            <a:r>
              <a:rPr lang="en-US" altLang="en-US" i="1" dirty="0">
                <a:latin typeface="adonis-web"/>
                <a:ea typeface="Calibri" panose="020F0502020204030204" pitchFamily="34" charset="0"/>
                <a:cs typeface="Calibri Light" panose="020F0302020204030204" pitchFamily="34" charset="0"/>
              </a:rPr>
              <a:t>From</a:t>
            </a:r>
          </a:p>
          <a:p>
            <a:pPr algn="ctr" defTabSz="914377" eaLnBrk="0" fontAlgn="base" hangingPunct="0">
              <a:spcBef>
                <a:spcPct val="0"/>
              </a:spcBef>
              <a:spcAft>
                <a:spcPct val="0"/>
              </a:spcAft>
            </a:pPr>
            <a:r>
              <a:rPr lang="en-US" altLang="en-US" sz="2000" b="1" dirty="0">
                <a:latin typeface="Calibri" panose="020F0502020204030204" pitchFamily="34" charset="0"/>
                <a:ea typeface="Calibri" panose="020F0502020204030204" pitchFamily="34" charset="0"/>
                <a:cs typeface="Times New Roman" panose="02020603050405020304" pitchFamily="18" charset="0"/>
              </a:rPr>
              <a:t> </a:t>
            </a:r>
            <a:r>
              <a:rPr lang="en-US" altLang="en-US" sz="2800" b="1" dirty="0">
                <a:latin typeface="Calibri" panose="020F0502020204030204" pitchFamily="34" charset="0"/>
                <a:ea typeface="Calibri" panose="020F0502020204030204" pitchFamily="34" charset="0"/>
                <a:cs typeface="Times New Roman" panose="02020603050405020304" pitchFamily="18" charset="0"/>
              </a:rPr>
              <a:t>25th </a:t>
            </a:r>
            <a:r>
              <a:rPr lang="en-US" altLang="en-US" sz="2800" b="1" dirty="0">
                <a:latin typeface="Calibri" panose="020F0502020204030204" pitchFamily="34" charset="0"/>
                <a:ea typeface="Calibri" panose="020F0502020204030204" pitchFamily="34" charset="0"/>
                <a:cs typeface="Calibri" panose="020F0502020204030204" pitchFamily="34" charset="0"/>
              </a:rPr>
              <a:t>May 2024 TO 19th July 2024</a:t>
            </a:r>
            <a:endParaRPr lang="en-US" altLang="en-US" sz="2800" dirty="0"/>
          </a:p>
          <a:p>
            <a:pPr algn="ctr" defTabSz="914377" eaLnBrk="0" fontAlgn="base" hangingPunct="0">
              <a:spcBef>
                <a:spcPct val="0"/>
              </a:spcBef>
              <a:spcAft>
                <a:spcPct val="0"/>
              </a:spcAft>
            </a:pPr>
            <a:r>
              <a:rPr lang="en-US" altLang="en-US" sz="2000" b="1" i="1" dirty="0">
                <a:latin typeface="Californian FB" panose="0207040306080B030204" pitchFamily="18" charset="0"/>
                <a:ea typeface="Calibri" panose="020F0502020204030204" pitchFamily="34" charset="0"/>
                <a:cs typeface="Calibri Light" panose="020F0302020204030204" pitchFamily="34" charset="0"/>
              </a:rPr>
              <a:t>     </a:t>
            </a:r>
            <a:endParaRPr lang="en-IN" sz="3200" dirty="0"/>
          </a:p>
        </p:txBody>
      </p:sp>
      <p:sp>
        <p:nvSpPr>
          <p:cNvPr id="4" name="Text 1"/>
          <p:cNvSpPr/>
          <p:nvPr/>
        </p:nvSpPr>
        <p:spPr>
          <a:xfrm>
            <a:off x="2872622" y="475179"/>
            <a:ext cx="4066343" cy="508159"/>
          </a:xfrm>
          <a:prstGeom prst="rect">
            <a:avLst/>
          </a:prstGeom>
          <a:noFill/>
          <a:ln/>
        </p:spPr>
        <p:txBody>
          <a:bodyPr wrap="none" rtlCol="0" anchor="t"/>
          <a:lstStyle/>
          <a:p>
            <a:pPr>
              <a:lnSpc>
                <a:spcPts val="4003"/>
              </a:lnSpc>
            </a:pPr>
            <a:endParaRPr lang="en-US" sz="3203" dirty="0"/>
          </a:p>
        </p:txBody>
      </p:sp>
      <p:sp>
        <p:nvSpPr>
          <p:cNvPr id="5" name="Text 2"/>
          <p:cNvSpPr/>
          <p:nvPr/>
        </p:nvSpPr>
        <p:spPr>
          <a:xfrm>
            <a:off x="2872622" y="1328977"/>
            <a:ext cx="8885039" cy="276583"/>
          </a:xfrm>
          <a:prstGeom prst="rect">
            <a:avLst/>
          </a:prstGeom>
          <a:noFill/>
          <a:ln/>
        </p:spPr>
        <p:txBody>
          <a:bodyPr wrap="none" rtlCol="0" anchor="t"/>
          <a:lstStyle/>
          <a:p>
            <a:pPr>
              <a:lnSpc>
                <a:spcPts val="2177"/>
              </a:lnSpc>
            </a:pPr>
            <a:endParaRPr lang="en-US" sz="1361" dirty="0"/>
          </a:p>
        </p:txBody>
      </p:sp>
      <p:sp>
        <p:nvSpPr>
          <p:cNvPr id="6" name="Text 3"/>
          <p:cNvSpPr/>
          <p:nvPr/>
        </p:nvSpPr>
        <p:spPr>
          <a:xfrm>
            <a:off x="2872622" y="1799869"/>
            <a:ext cx="8885039" cy="276583"/>
          </a:xfrm>
          <a:prstGeom prst="rect">
            <a:avLst/>
          </a:prstGeom>
          <a:noFill/>
          <a:ln/>
        </p:spPr>
        <p:txBody>
          <a:bodyPr wrap="none" rtlCol="0" anchor="t"/>
          <a:lstStyle/>
          <a:p>
            <a:pPr>
              <a:lnSpc>
                <a:spcPts val="2177"/>
              </a:lnSpc>
            </a:pPr>
            <a:endParaRPr lang="en-US" sz="1361" dirty="0"/>
          </a:p>
        </p:txBody>
      </p:sp>
      <p:sp>
        <p:nvSpPr>
          <p:cNvPr id="7" name="Text 4"/>
          <p:cNvSpPr/>
          <p:nvPr/>
        </p:nvSpPr>
        <p:spPr>
          <a:xfrm>
            <a:off x="2872622" y="2270761"/>
            <a:ext cx="8885039" cy="276583"/>
          </a:xfrm>
          <a:prstGeom prst="rect">
            <a:avLst/>
          </a:prstGeom>
          <a:noFill/>
          <a:ln/>
        </p:spPr>
        <p:txBody>
          <a:bodyPr wrap="none" rtlCol="0" anchor="t"/>
          <a:lstStyle/>
          <a:p>
            <a:pPr>
              <a:lnSpc>
                <a:spcPts val="2177"/>
              </a:lnSpc>
            </a:pPr>
            <a:endParaRPr lang="en-US" sz="1361" dirty="0"/>
          </a:p>
        </p:txBody>
      </p:sp>
      <p:sp>
        <p:nvSpPr>
          <p:cNvPr id="8" name="Text 5"/>
          <p:cNvSpPr/>
          <p:nvPr/>
        </p:nvSpPr>
        <p:spPr>
          <a:xfrm>
            <a:off x="2872622" y="2741653"/>
            <a:ext cx="8885039" cy="276583"/>
          </a:xfrm>
          <a:prstGeom prst="rect">
            <a:avLst/>
          </a:prstGeom>
          <a:noFill/>
          <a:ln/>
        </p:spPr>
        <p:txBody>
          <a:bodyPr wrap="none" rtlCol="0" anchor="t"/>
          <a:lstStyle/>
          <a:p>
            <a:pPr>
              <a:lnSpc>
                <a:spcPts val="2177"/>
              </a:lnSpc>
            </a:pPr>
            <a:endParaRPr lang="en-US" sz="1361" dirty="0"/>
          </a:p>
        </p:txBody>
      </p:sp>
      <p:sp>
        <p:nvSpPr>
          <p:cNvPr id="9" name="Text 6"/>
          <p:cNvSpPr/>
          <p:nvPr/>
        </p:nvSpPr>
        <p:spPr>
          <a:xfrm>
            <a:off x="2872622" y="3212545"/>
            <a:ext cx="8885039" cy="276583"/>
          </a:xfrm>
          <a:prstGeom prst="rect">
            <a:avLst/>
          </a:prstGeom>
          <a:noFill/>
          <a:ln/>
        </p:spPr>
        <p:txBody>
          <a:bodyPr wrap="none" rtlCol="0" anchor="t"/>
          <a:lstStyle/>
          <a:p>
            <a:pPr>
              <a:lnSpc>
                <a:spcPts val="2177"/>
              </a:lnSpc>
            </a:pPr>
            <a:endParaRPr lang="en-US" sz="1361" dirty="0"/>
          </a:p>
        </p:txBody>
      </p:sp>
      <p:sp>
        <p:nvSpPr>
          <p:cNvPr id="10" name="Text 7"/>
          <p:cNvSpPr/>
          <p:nvPr/>
        </p:nvSpPr>
        <p:spPr>
          <a:xfrm>
            <a:off x="2872622" y="3683438"/>
            <a:ext cx="8885039" cy="276583"/>
          </a:xfrm>
          <a:prstGeom prst="rect">
            <a:avLst/>
          </a:prstGeom>
          <a:noFill/>
          <a:ln/>
        </p:spPr>
        <p:txBody>
          <a:bodyPr wrap="none" rtlCol="0" anchor="t"/>
          <a:lstStyle/>
          <a:p>
            <a:pPr>
              <a:lnSpc>
                <a:spcPts val="2177"/>
              </a:lnSpc>
            </a:pPr>
            <a:endParaRPr lang="en-US" sz="1361" dirty="0"/>
          </a:p>
        </p:txBody>
      </p:sp>
      <p:sp>
        <p:nvSpPr>
          <p:cNvPr id="11" name="Text 8"/>
          <p:cNvSpPr/>
          <p:nvPr/>
        </p:nvSpPr>
        <p:spPr>
          <a:xfrm>
            <a:off x="2872622" y="4154330"/>
            <a:ext cx="8885039" cy="276583"/>
          </a:xfrm>
          <a:prstGeom prst="rect">
            <a:avLst/>
          </a:prstGeom>
          <a:noFill/>
          <a:ln/>
        </p:spPr>
        <p:txBody>
          <a:bodyPr wrap="none" rtlCol="0" anchor="t"/>
          <a:lstStyle/>
          <a:p>
            <a:pPr>
              <a:lnSpc>
                <a:spcPts val="2177"/>
              </a:lnSpc>
            </a:pPr>
            <a:endParaRPr lang="en-US" sz="1361" dirty="0"/>
          </a:p>
        </p:txBody>
      </p:sp>
      <p:sp>
        <p:nvSpPr>
          <p:cNvPr id="12" name="Text 9"/>
          <p:cNvSpPr/>
          <p:nvPr/>
        </p:nvSpPr>
        <p:spPr>
          <a:xfrm>
            <a:off x="2872622" y="4625222"/>
            <a:ext cx="8885039" cy="276583"/>
          </a:xfrm>
          <a:prstGeom prst="rect">
            <a:avLst/>
          </a:prstGeom>
          <a:noFill/>
          <a:ln/>
        </p:spPr>
        <p:txBody>
          <a:bodyPr wrap="none" rtlCol="0" anchor="t"/>
          <a:lstStyle/>
          <a:p>
            <a:pPr>
              <a:lnSpc>
                <a:spcPts val="2177"/>
              </a:lnSpc>
            </a:pPr>
            <a:endParaRPr lang="en-US" sz="1361" dirty="0"/>
          </a:p>
        </p:txBody>
      </p:sp>
      <p:sp>
        <p:nvSpPr>
          <p:cNvPr id="13" name="Text 10"/>
          <p:cNvSpPr/>
          <p:nvPr/>
        </p:nvSpPr>
        <p:spPr>
          <a:xfrm>
            <a:off x="2872622" y="5096114"/>
            <a:ext cx="8885039" cy="276583"/>
          </a:xfrm>
          <a:prstGeom prst="rect">
            <a:avLst/>
          </a:prstGeom>
          <a:noFill/>
          <a:ln/>
        </p:spPr>
        <p:txBody>
          <a:bodyPr wrap="none" rtlCol="0" anchor="t"/>
          <a:lstStyle/>
          <a:p>
            <a:pPr>
              <a:lnSpc>
                <a:spcPts val="2177"/>
              </a:lnSpc>
            </a:pPr>
            <a:endParaRPr lang="en-US" sz="1361" dirty="0"/>
          </a:p>
        </p:txBody>
      </p:sp>
      <p:sp>
        <p:nvSpPr>
          <p:cNvPr id="14" name="Text 11"/>
          <p:cNvSpPr/>
          <p:nvPr/>
        </p:nvSpPr>
        <p:spPr>
          <a:xfrm>
            <a:off x="2872622" y="5567006"/>
            <a:ext cx="8885039" cy="276583"/>
          </a:xfrm>
          <a:prstGeom prst="rect">
            <a:avLst/>
          </a:prstGeom>
          <a:noFill/>
          <a:ln/>
        </p:spPr>
        <p:txBody>
          <a:bodyPr wrap="none" rtlCol="0" anchor="t"/>
          <a:lstStyle/>
          <a:p>
            <a:pPr>
              <a:lnSpc>
                <a:spcPts val="2177"/>
              </a:lnSpc>
            </a:pPr>
            <a:endParaRPr lang="en-US" sz="1361" dirty="0"/>
          </a:p>
        </p:txBody>
      </p:sp>
      <p:sp>
        <p:nvSpPr>
          <p:cNvPr id="15" name="Text 12"/>
          <p:cNvSpPr/>
          <p:nvPr/>
        </p:nvSpPr>
        <p:spPr>
          <a:xfrm>
            <a:off x="2872622" y="6037898"/>
            <a:ext cx="8885039" cy="276583"/>
          </a:xfrm>
          <a:prstGeom prst="rect">
            <a:avLst/>
          </a:prstGeom>
          <a:noFill/>
          <a:ln/>
        </p:spPr>
        <p:txBody>
          <a:bodyPr wrap="none" rtlCol="0" anchor="t"/>
          <a:lstStyle/>
          <a:p>
            <a:pPr>
              <a:lnSpc>
                <a:spcPts val="2177"/>
              </a:lnSpc>
            </a:pPr>
            <a:endParaRPr lang="en-US" sz="1361" dirty="0"/>
          </a:p>
        </p:txBody>
      </p:sp>
      <p:sp>
        <p:nvSpPr>
          <p:cNvPr id="16" name="Text 13"/>
          <p:cNvSpPr/>
          <p:nvPr/>
        </p:nvSpPr>
        <p:spPr>
          <a:xfrm>
            <a:off x="2872622" y="6508790"/>
            <a:ext cx="8885039" cy="276583"/>
          </a:xfrm>
          <a:prstGeom prst="rect">
            <a:avLst/>
          </a:prstGeom>
          <a:noFill/>
          <a:ln/>
        </p:spPr>
        <p:txBody>
          <a:bodyPr wrap="none" rtlCol="0" anchor="t"/>
          <a:lstStyle/>
          <a:p>
            <a:pPr>
              <a:lnSpc>
                <a:spcPts val="2177"/>
              </a:lnSpc>
            </a:pPr>
            <a:endParaRPr lang="en-US" sz="1361" dirty="0"/>
          </a:p>
        </p:txBody>
      </p:sp>
      <p:sp>
        <p:nvSpPr>
          <p:cNvPr id="17" name="Text 14"/>
          <p:cNvSpPr/>
          <p:nvPr/>
        </p:nvSpPr>
        <p:spPr>
          <a:xfrm>
            <a:off x="2872622" y="6979682"/>
            <a:ext cx="8885039" cy="276583"/>
          </a:xfrm>
          <a:prstGeom prst="rect">
            <a:avLst/>
          </a:prstGeom>
          <a:noFill/>
          <a:ln/>
        </p:spPr>
        <p:txBody>
          <a:bodyPr wrap="none" rtlCol="0" anchor="t"/>
          <a:lstStyle/>
          <a:p>
            <a:pPr>
              <a:lnSpc>
                <a:spcPts val="2177"/>
              </a:lnSpc>
            </a:pPr>
            <a:endParaRPr lang="en-US" sz="1361" dirty="0"/>
          </a:p>
        </p:txBody>
      </p:sp>
      <p:sp>
        <p:nvSpPr>
          <p:cNvPr id="18" name="Text 15"/>
          <p:cNvSpPr/>
          <p:nvPr/>
        </p:nvSpPr>
        <p:spPr>
          <a:xfrm>
            <a:off x="2872622" y="7450574"/>
            <a:ext cx="8885039" cy="276583"/>
          </a:xfrm>
          <a:prstGeom prst="rect">
            <a:avLst/>
          </a:prstGeom>
          <a:noFill/>
          <a:ln/>
        </p:spPr>
        <p:txBody>
          <a:bodyPr wrap="none" rtlCol="0" anchor="t"/>
          <a:lstStyle/>
          <a:p>
            <a:pPr>
              <a:lnSpc>
                <a:spcPts val="2177"/>
              </a:lnSpc>
            </a:pPr>
            <a:endParaRPr lang="en-US" sz="1361" dirty="0"/>
          </a:p>
        </p:txBody>
      </p:sp>
      <p:sp>
        <p:nvSpPr>
          <p:cNvPr id="19" name="Text 16"/>
          <p:cNvSpPr/>
          <p:nvPr/>
        </p:nvSpPr>
        <p:spPr>
          <a:xfrm>
            <a:off x="2872622" y="7921466"/>
            <a:ext cx="8885039" cy="276583"/>
          </a:xfrm>
          <a:prstGeom prst="rect">
            <a:avLst/>
          </a:prstGeom>
          <a:noFill/>
          <a:ln/>
        </p:spPr>
        <p:txBody>
          <a:bodyPr wrap="none" rtlCol="0" anchor="t"/>
          <a:lstStyle/>
          <a:p>
            <a:pPr>
              <a:lnSpc>
                <a:spcPts val="2177"/>
              </a:lnSpc>
            </a:pPr>
            <a:endParaRPr lang="en-US" sz="1361" dirty="0"/>
          </a:p>
        </p:txBody>
      </p:sp>
      <p:sp>
        <p:nvSpPr>
          <p:cNvPr id="20" name="Text 17"/>
          <p:cNvSpPr/>
          <p:nvPr/>
        </p:nvSpPr>
        <p:spPr>
          <a:xfrm>
            <a:off x="2872622" y="8392359"/>
            <a:ext cx="8885039" cy="276583"/>
          </a:xfrm>
          <a:prstGeom prst="rect">
            <a:avLst/>
          </a:prstGeom>
          <a:noFill/>
          <a:ln/>
        </p:spPr>
        <p:txBody>
          <a:bodyPr wrap="none" rtlCol="0" anchor="t"/>
          <a:lstStyle/>
          <a:p>
            <a:pPr>
              <a:lnSpc>
                <a:spcPts val="2177"/>
              </a:lnSpc>
            </a:pPr>
            <a:endParaRPr lang="en-US" sz="1361" dirty="0"/>
          </a:p>
        </p:txBody>
      </p:sp>
      <p:pic>
        <p:nvPicPr>
          <p:cNvPr id="23" name="Picture 22">
            <a:extLst>
              <a:ext uri="{FF2B5EF4-FFF2-40B4-BE49-F238E27FC236}">
                <a16:creationId xmlns:a16="http://schemas.microsoft.com/office/drawing/2014/main" id="{D4466F3F-E63C-9AD2-6943-C2E61330A26F}"/>
              </a:ext>
            </a:extLst>
          </p:cNvPr>
          <p:cNvPicPr>
            <a:picLocks noChangeAspect="1"/>
          </p:cNvPicPr>
          <p:nvPr/>
        </p:nvPicPr>
        <p:blipFill>
          <a:blip r:embed="rId4"/>
          <a:stretch>
            <a:fillRect/>
          </a:stretch>
        </p:blipFill>
        <p:spPr>
          <a:xfrm>
            <a:off x="5816343" y="3044856"/>
            <a:ext cx="2997595" cy="2139363"/>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12" name="Shape 0">
            <a:extLst>
              <a:ext uri="{FF2B5EF4-FFF2-40B4-BE49-F238E27FC236}">
                <a16:creationId xmlns:a16="http://schemas.microsoft.com/office/drawing/2014/main" id="{88F8179C-0316-3222-664E-8696CFE7BE36}"/>
              </a:ext>
            </a:extLst>
          </p:cNvPr>
          <p:cNvSpPr/>
          <p:nvPr/>
        </p:nvSpPr>
        <p:spPr>
          <a:xfrm>
            <a:off x="0" y="1651278"/>
            <a:ext cx="14630400" cy="6578322"/>
          </a:xfrm>
          <a:prstGeom prst="rect">
            <a:avLst/>
          </a:prstGeom>
          <a:solidFill>
            <a:srgbClr val="F4F0FF"/>
          </a:solidFill>
          <a:ln/>
        </p:spPr>
      </p:sp>
      <p:sp>
        <p:nvSpPr>
          <p:cNvPr id="13" name="Shape 1">
            <a:extLst>
              <a:ext uri="{FF2B5EF4-FFF2-40B4-BE49-F238E27FC236}">
                <a16:creationId xmlns:a16="http://schemas.microsoft.com/office/drawing/2014/main" id="{37FCB5B7-F9AF-64E0-A709-66A5A282FCC5}"/>
              </a:ext>
            </a:extLst>
          </p:cNvPr>
          <p:cNvSpPr/>
          <p:nvPr/>
        </p:nvSpPr>
        <p:spPr>
          <a:xfrm>
            <a:off x="0" y="0"/>
            <a:ext cx="14630400" cy="8229600"/>
          </a:xfrm>
          <a:prstGeom prst="rect">
            <a:avLst/>
          </a:prstGeom>
          <a:solidFill>
            <a:srgbClr val="FBFAFF"/>
          </a:solidFill>
          <a:ln/>
        </p:spPr>
      </p:sp>
      <p:sp>
        <p:nvSpPr>
          <p:cNvPr id="14" name="Text 3">
            <a:extLst>
              <a:ext uri="{FF2B5EF4-FFF2-40B4-BE49-F238E27FC236}">
                <a16:creationId xmlns:a16="http://schemas.microsoft.com/office/drawing/2014/main" id="{CE79ADB6-31BF-1545-CDFE-330B69EF9F2C}"/>
              </a:ext>
            </a:extLst>
          </p:cNvPr>
          <p:cNvSpPr/>
          <p:nvPr/>
        </p:nvSpPr>
        <p:spPr>
          <a:xfrm>
            <a:off x="782955" y="1723090"/>
            <a:ext cx="13064490" cy="286089"/>
          </a:xfrm>
          <a:prstGeom prst="rect">
            <a:avLst/>
          </a:prstGeom>
          <a:noFill/>
          <a:ln/>
        </p:spPr>
        <p:txBody>
          <a:bodyPr wrap="none" rtlCol="0" anchor="t"/>
          <a:lstStyle/>
          <a:p>
            <a:pPr marL="0" indent="0">
              <a:lnSpc>
                <a:spcPts val="2819"/>
              </a:lnSpc>
              <a:buNone/>
            </a:pPr>
            <a:r>
              <a:rPr lang="en-US" sz="1762" dirty="0">
                <a:solidFill>
                  <a:srgbClr val="49495A"/>
                </a:solidFill>
                <a:latin typeface="Open Sans" pitchFamily="34" charset="0"/>
                <a:ea typeface="Open Sans" pitchFamily="34" charset="-122"/>
                <a:cs typeface="Open Sans" pitchFamily="34" charset="-120"/>
              </a:rPr>
              <a:t>Before training an image captioning model, data preprocessing is essential to prepare the data for optimal performance.</a:t>
            </a:r>
            <a:endParaRPr lang="en-US" sz="1762" dirty="0"/>
          </a:p>
        </p:txBody>
      </p:sp>
      <p:sp>
        <p:nvSpPr>
          <p:cNvPr id="15" name="Shape 4">
            <a:extLst>
              <a:ext uri="{FF2B5EF4-FFF2-40B4-BE49-F238E27FC236}">
                <a16:creationId xmlns:a16="http://schemas.microsoft.com/office/drawing/2014/main" id="{C73919EE-658A-4438-5604-46C2845F8AC6}"/>
              </a:ext>
            </a:extLst>
          </p:cNvPr>
          <p:cNvSpPr/>
          <p:nvPr/>
        </p:nvSpPr>
        <p:spPr>
          <a:xfrm>
            <a:off x="7301270" y="3334663"/>
            <a:ext cx="27861" cy="4278194"/>
          </a:xfrm>
          <a:prstGeom prst="roundRect">
            <a:avLst>
              <a:gd name="adj" fmla="val 144538"/>
            </a:avLst>
          </a:prstGeom>
          <a:solidFill>
            <a:srgbClr val="D0CED9"/>
          </a:solidFill>
          <a:ln/>
        </p:spPr>
      </p:sp>
      <p:sp>
        <p:nvSpPr>
          <p:cNvPr id="16" name="Shape 5">
            <a:extLst>
              <a:ext uri="{FF2B5EF4-FFF2-40B4-BE49-F238E27FC236}">
                <a16:creationId xmlns:a16="http://schemas.microsoft.com/office/drawing/2014/main" id="{5F6C026F-B974-A35A-5BC5-C6DDF8E1FF29}"/>
              </a:ext>
            </a:extLst>
          </p:cNvPr>
          <p:cNvSpPr/>
          <p:nvPr/>
        </p:nvSpPr>
        <p:spPr>
          <a:xfrm>
            <a:off x="6280606" y="2732129"/>
            <a:ext cx="782955" cy="45719"/>
          </a:xfrm>
          <a:prstGeom prst="roundRect">
            <a:avLst>
              <a:gd name="adj" fmla="val 144538"/>
            </a:avLst>
          </a:prstGeom>
          <a:solidFill>
            <a:srgbClr val="D0CED9"/>
          </a:solidFill>
          <a:ln/>
        </p:spPr>
      </p:sp>
      <p:sp>
        <p:nvSpPr>
          <p:cNvPr id="17" name="Shape 6">
            <a:extLst>
              <a:ext uri="{FF2B5EF4-FFF2-40B4-BE49-F238E27FC236}">
                <a16:creationId xmlns:a16="http://schemas.microsoft.com/office/drawing/2014/main" id="{F6EDDBEE-6469-905A-BA3B-18AAC36B2C9B}"/>
              </a:ext>
            </a:extLst>
          </p:cNvPr>
          <p:cNvSpPr/>
          <p:nvPr/>
        </p:nvSpPr>
        <p:spPr>
          <a:xfrm>
            <a:off x="7063561" y="2613321"/>
            <a:ext cx="503277" cy="402294"/>
          </a:xfrm>
          <a:prstGeom prst="roundRect">
            <a:avLst>
              <a:gd name="adj" fmla="val 8002"/>
            </a:avLst>
          </a:prstGeom>
          <a:solidFill>
            <a:srgbClr val="EAE8F3"/>
          </a:solidFill>
          <a:ln/>
        </p:spPr>
      </p:sp>
      <p:sp>
        <p:nvSpPr>
          <p:cNvPr id="18" name="Text 7">
            <a:extLst>
              <a:ext uri="{FF2B5EF4-FFF2-40B4-BE49-F238E27FC236}">
                <a16:creationId xmlns:a16="http://schemas.microsoft.com/office/drawing/2014/main" id="{8604FCF7-789A-FF17-FEEB-C9E8DC8FC62B}"/>
              </a:ext>
            </a:extLst>
          </p:cNvPr>
          <p:cNvSpPr/>
          <p:nvPr/>
        </p:nvSpPr>
        <p:spPr>
          <a:xfrm>
            <a:off x="7240369" y="2663504"/>
            <a:ext cx="149662" cy="268291"/>
          </a:xfrm>
          <a:prstGeom prst="rect">
            <a:avLst/>
          </a:prstGeom>
          <a:noFill/>
          <a:ln/>
        </p:spPr>
        <p:txBody>
          <a:bodyPr wrap="none" rtlCol="0" anchor="t"/>
          <a:lstStyle/>
          <a:p>
            <a:pPr marL="0" indent="0" algn="ctr">
              <a:lnSpc>
                <a:spcPts val="2642"/>
              </a:lnSpc>
              <a:buNone/>
            </a:pPr>
            <a:r>
              <a:rPr lang="en-US" sz="2642" dirty="0">
                <a:solidFill>
                  <a:srgbClr val="49495A"/>
                </a:solidFill>
                <a:latin typeface="Libre Baskerville" pitchFamily="34" charset="0"/>
                <a:ea typeface="Libre Baskerville" pitchFamily="34" charset="-122"/>
                <a:cs typeface="Libre Baskerville" pitchFamily="34" charset="-120"/>
              </a:rPr>
              <a:t>1</a:t>
            </a:r>
            <a:endParaRPr lang="en-US" sz="2642" dirty="0"/>
          </a:p>
        </p:txBody>
      </p:sp>
      <p:sp>
        <p:nvSpPr>
          <p:cNvPr id="19" name="Text 8">
            <a:extLst>
              <a:ext uri="{FF2B5EF4-FFF2-40B4-BE49-F238E27FC236}">
                <a16:creationId xmlns:a16="http://schemas.microsoft.com/office/drawing/2014/main" id="{46C4C5E1-5211-9022-5CB9-3560213196B6}"/>
              </a:ext>
            </a:extLst>
          </p:cNvPr>
          <p:cNvSpPr/>
          <p:nvPr/>
        </p:nvSpPr>
        <p:spPr>
          <a:xfrm>
            <a:off x="3288387" y="2554617"/>
            <a:ext cx="2796421" cy="279427"/>
          </a:xfrm>
          <a:prstGeom prst="rect">
            <a:avLst/>
          </a:prstGeom>
          <a:noFill/>
          <a:ln/>
        </p:spPr>
        <p:txBody>
          <a:bodyPr wrap="none" rtlCol="0" anchor="t"/>
          <a:lstStyle/>
          <a:p>
            <a:pPr marL="0" indent="0" algn="r">
              <a:lnSpc>
                <a:spcPts val="2752"/>
              </a:lnSpc>
              <a:buNone/>
            </a:pPr>
            <a:r>
              <a:rPr lang="en-US" sz="2202" dirty="0">
                <a:solidFill>
                  <a:srgbClr val="49495A"/>
                </a:solidFill>
                <a:latin typeface="Libre Baskerville" pitchFamily="34" charset="0"/>
                <a:ea typeface="Libre Baskerville" pitchFamily="34" charset="-122"/>
                <a:cs typeface="Libre Baskerville" pitchFamily="34" charset="-120"/>
              </a:rPr>
              <a:t>Image Resizing</a:t>
            </a:r>
            <a:endParaRPr lang="en-US" sz="2202" dirty="0"/>
          </a:p>
        </p:txBody>
      </p:sp>
      <p:sp>
        <p:nvSpPr>
          <p:cNvPr id="20" name="Text 9">
            <a:extLst>
              <a:ext uri="{FF2B5EF4-FFF2-40B4-BE49-F238E27FC236}">
                <a16:creationId xmlns:a16="http://schemas.microsoft.com/office/drawing/2014/main" id="{E790DC60-20EF-0646-BB07-6711B1BC2A08}"/>
              </a:ext>
            </a:extLst>
          </p:cNvPr>
          <p:cNvSpPr/>
          <p:nvPr/>
        </p:nvSpPr>
        <p:spPr>
          <a:xfrm>
            <a:off x="782955" y="3111854"/>
            <a:ext cx="5301853" cy="572177"/>
          </a:xfrm>
          <a:prstGeom prst="rect">
            <a:avLst/>
          </a:prstGeom>
          <a:noFill/>
          <a:ln/>
        </p:spPr>
        <p:txBody>
          <a:bodyPr wrap="square" rtlCol="0" anchor="t"/>
          <a:lstStyle/>
          <a:p>
            <a:pPr marL="0" indent="0" algn="r">
              <a:lnSpc>
                <a:spcPts val="2819"/>
              </a:lnSpc>
              <a:buNone/>
            </a:pPr>
            <a:r>
              <a:rPr lang="en-US" sz="1762" dirty="0">
                <a:solidFill>
                  <a:srgbClr val="49495A"/>
                </a:solidFill>
                <a:latin typeface="Open Sans" pitchFamily="34" charset="0"/>
                <a:ea typeface="Open Sans" pitchFamily="34" charset="-122"/>
                <a:cs typeface="Open Sans" pitchFamily="34" charset="-120"/>
              </a:rPr>
              <a:t>Images are resized to a consistent size for efficient processing by the model.</a:t>
            </a:r>
            <a:endParaRPr lang="en-US" sz="1762" dirty="0"/>
          </a:p>
        </p:txBody>
      </p:sp>
      <p:sp>
        <p:nvSpPr>
          <p:cNvPr id="21" name="Shape 10">
            <a:extLst>
              <a:ext uri="{FF2B5EF4-FFF2-40B4-BE49-F238E27FC236}">
                <a16:creationId xmlns:a16="http://schemas.microsoft.com/office/drawing/2014/main" id="{6461D4CA-0CD5-1EC5-364B-4326702F2CF2}"/>
              </a:ext>
            </a:extLst>
          </p:cNvPr>
          <p:cNvSpPr/>
          <p:nvPr/>
        </p:nvSpPr>
        <p:spPr>
          <a:xfrm>
            <a:off x="7566839" y="3850721"/>
            <a:ext cx="782955" cy="45719"/>
          </a:xfrm>
          <a:prstGeom prst="roundRect">
            <a:avLst>
              <a:gd name="adj" fmla="val 144538"/>
            </a:avLst>
          </a:prstGeom>
          <a:solidFill>
            <a:srgbClr val="D0CED9"/>
          </a:solidFill>
          <a:ln/>
        </p:spPr>
      </p:sp>
      <p:sp>
        <p:nvSpPr>
          <p:cNvPr id="22" name="Shape 11">
            <a:extLst>
              <a:ext uri="{FF2B5EF4-FFF2-40B4-BE49-F238E27FC236}">
                <a16:creationId xmlns:a16="http://schemas.microsoft.com/office/drawing/2014/main" id="{FF1EA1C7-EA3A-C1B2-D80F-7E2A1ADCA80A}"/>
              </a:ext>
            </a:extLst>
          </p:cNvPr>
          <p:cNvSpPr/>
          <p:nvPr/>
        </p:nvSpPr>
        <p:spPr>
          <a:xfrm>
            <a:off x="7063561" y="3731913"/>
            <a:ext cx="503277" cy="402294"/>
          </a:xfrm>
          <a:prstGeom prst="roundRect">
            <a:avLst>
              <a:gd name="adj" fmla="val 8002"/>
            </a:avLst>
          </a:prstGeom>
          <a:solidFill>
            <a:srgbClr val="EAE8F3"/>
          </a:solidFill>
          <a:ln/>
        </p:spPr>
      </p:sp>
      <p:sp>
        <p:nvSpPr>
          <p:cNvPr id="23" name="Text 12">
            <a:extLst>
              <a:ext uri="{FF2B5EF4-FFF2-40B4-BE49-F238E27FC236}">
                <a16:creationId xmlns:a16="http://schemas.microsoft.com/office/drawing/2014/main" id="{A86789E3-1A91-64EF-DBE6-AD6D65B8BB80}"/>
              </a:ext>
            </a:extLst>
          </p:cNvPr>
          <p:cNvSpPr/>
          <p:nvPr/>
        </p:nvSpPr>
        <p:spPr>
          <a:xfrm>
            <a:off x="7211794" y="3782096"/>
            <a:ext cx="206693" cy="268291"/>
          </a:xfrm>
          <a:prstGeom prst="rect">
            <a:avLst/>
          </a:prstGeom>
          <a:noFill/>
          <a:ln/>
        </p:spPr>
        <p:txBody>
          <a:bodyPr wrap="none" rtlCol="0" anchor="t"/>
          <a:lstStyle/>
          <a:p>
            <a:pPr marL="0" indent="0" algn="ctr">
              <a:lnSpc>
                <a:spcPts val="2642"/>
              </a:lnSpc>
              <a:buNone/>
            </a:pPr>
            <a:r>
              <a:rPr lang="en-US" sz="2642" dirty="0">
                <a:solidFill>
                  <a:srgbClr val="49495A"/>
                </a:solidFill>
                <a:latin typeface="Libre Baskerville" pitchFamily="34" charset="0"/>
                <a:ea typeface="Libre Baskerville" pitchFamily="34" charset="-122"/>
                <a:cs typeface="Libre Baskerville" pitchFamily="34" charset="-120"/>
              </a:rPr>
              <a:t>2</a:t>
            </a:r>
            <a:endParaRPr lang="en-US" sz="2642" dirty="0"/>
          </a:p>
        </p:txBody>
      </p:sp>
      <p:sp>
        <p:nvSpPr>
          <p:cNvPr id="24" name="Text 13">
            <a:extLst>
              <a:ext uri="{FF2B5EF4-FFF2-40B4-BE49-F238E27FC236}">
                <a16:creationId xmlns:a16="http://schemas.microsoft.com/office/drawing/2014/main" id="{D69E99A4-FD18-D17C-DBEB-BC6084CB2C27}"/>
              </a:ext>
            </a:extLst>
          </p:cNvPr>
          <p:cNvSpPr/>
          <p:nvPr/>
        </p:nvSpPr>
        <p:spPr>
          <a:xfrm>
            <a:off x="8545592" y="3673209"/>
            <a:ext cx="2796421" cy="279427"/>
          </a:xfrm>
          <a:prstGeom prst="rect">
            <a:avLst/>
          </a:prstGeom>
          <a:noFill/>
          <a:ln/>
        </p:spPr>
        <p:txBody>
          <a:bodyPr wrap="none" rtlCol="0" anchor="t"/>
          <a:lstStyle/>
          <a:p>
            <a:pPr marL="0" indent="0" algn="l">
              <a:lnSpc>
                <a:spcPts val="2752"/>
              </a:lnSpc>
              <a:buNone/>
            </a:pPr>
            <a:r>
              <a:rPr lang="en-US" sz="2202" dirty="0">
                <a:solidFill>
                  <a:srgbClr val="49495A"/>
                </a:solidFill>
                <a:latin typeface="Libre Baskerville" pitchFamily="34" charset="0"/>
                <a:ea typeface="Libre Baskerville" pitchFamily="34" charset="-122"/>
                <a:cs typeface="Libre Baskerville" pitchFamily="34" charset="-120"/>
              </a:rPr>
              <a:t>Text Cleaning</a:t>
            </a:r>
            <a:endParaRPr lang="en-US" sz="2202" dirty="0"/>
          </a:p>
        </p:txBody>
      </p:sp>
      <p:sp>
        <p:nvSpPr>
          <p:cNvPr id="25" name="Text 14">
            <a:extLst>
              <a:ext uri="{FF2B5EF4-FFF2-40B4-BE49-F238E27FC236}">
                <a16:creationId xmlns:a16="http://schemas.microsoft.com/office/drawing/2014/main" id="{BCCE5003-A8FC-4894-801F-FCDF2B7580EC}"/>
              </a:ext>
            </a:extLst>
          </p:cNvPr>
          <p:cNvSpPr/>
          <p:nvPr/>
        </p:nvSpPr>
        <p:spPr>
          <a:xfrm>
            <a:off x="8545592" y="4302260"/>
            <a:ext cx="5301853" cy="858266"/>
          </a:xfrm>
          <a:prstGeom prst="rect">
            <a:avLst/>
          </a:prstGeom>
          <a:noFill/>
          <a:ln/>
        </p:spPr>
        <p:txBody>
          <a:bodyPr wrap="square" rtlCol="0" anchor="t"/>
          <a:lstStyle/>
          <a:p>
            <a:pPr marL="0" indent="0" algn="l">
              <a:lnSpc>
                <a:spcPts val="2819"/>
              </a:lnSpc>
              <a:buNone/>
            </a:pPr>
            <a:r>
              <a:rPr lang="en-US" sz="1762" dirty="0">
                <a:solidFill>
                  <a:srgbClr val="49495A"/>
                </a:solidFill>
                <a:latin typeface="Open Sans" pitchFamily="34" charset="0"/>
                <a:ea typeface="Open Sans" pitchFamily="34" charset="-122"/>
                <a:cs typeface="Open Sans" pitchFamily="34" charset="-120"/>
              </a:rPr>
              <a:t>Captions are cleaned by removing punctuation, converting to lowercase, and applying other necessary transformations.</a:t>
            </a:r>
            <a:endParaRPr lang="en-US" sz="1762" dirty="0"/>
          </a:p>
        </p:txBody>
      </p:sp>
      <p:sp>
        <p:nvSpPr>
          <p:cNvPr id="26" name="Shape 15">
            <a:extLst>
              <a:ext uri="{FF2B5EF4-FFF2-40B4-BE49-F238E27FC236}">
                <a16:creationId xmlns:a16="http://schemas.microsoft.com/office/drawing/2014/main" id="{2E55744A-4A45-A251-980E-7C7E90B00AA1}"/>
              </a:ext>
            </a:extLst>
          </p:cNvPr>
          <p:cNvSpPr/>
          <p:nvPr/>
        </p:nvSpPr>
        <p:spPr>
          <a:xfrm>
            <a:off x="6280606" y="4965027"/>
            <a:ext cx="782955" cy="45719"/>
          </a:xfrm>
          <a:prstGeom prst="roundRect">
            <a:avLst>
              <a:gd name="adj" fmla="val 144538"/>
            </a:avLst>
          </a:prstGeom>
          <a:solidFill>
            <a:srgbClr val="D0CED9"/>
          </a:solidFill>
          <a:ln/>
        </p:spPr>
      </p:sp>
      <p:sp>
        <p:nvSpPr>
          <p:cNvPr id="27" name="Shape 16">
            <a:extLst>
              <a:ext uri="{FF2B5EF4-FFF2-40B4-BE49-F238E27FC236}">
                <a16:creationId xmlns:a16="http://schemas.microsoft.com/office/drawing/2014/main" id="{ED830FF3-205E-7C26-B904-ACCB468361D2}"/>
              </a:ext>
            </a:extLst>
          </p:cNvPr>
          <p:cNvSpPr/>
          <p:nvPr/>
        </p:nvSpPr>
        <p:spPr>
          <a:xfrm>
            <a:off x="7063561" y="4846219"/>
            <a:ext cx="503277" cy="402294"/>
          </a:xfrm>
          <a:prstGeom prst="roundRect">
            <a:avLst>
              <a:gd name="adj" fmla="val 8002"/>
            </a:avLst>
          </a:prstGeom>
          <a:solidFill>
            <a:srgbClr val="EAE8F3"/>
          </a:solidFill>
          <a:ln/>
        </p:spPr>
      </p:sp>
      <p:sp>
        <p:nvSpPr>
          <p:cNvPr id="28" name="Text 17">
            <a:extLst>
              <a:ext uri="{FF2B5EF4-FFF2-40B4-BE49-F238E27FC236}">
                <a16:creationId xmlns:a16="http://schemas.microsoft.com/office/drawing/2014/main" id="{0EFB36D0-5354-B5DE-F6E7-FA718ECF83BF}"/>
              </a:ext>
            </a:extLst>
          </p:cNvPr>
          <p:cNvSpPr/>
          <p:nvPr/>
        </p:nvSpPr>
        <p:spPr>
          <a:xfrm>
            <a:off x="7211794" y="4896402"/>
            <a:ext cx="206693" cy="268291"/>
          </a:xfrm>
          <a:prstGeom prst="rect">
            <a:avLst/>
          </a:prstGeom>
          <a:noFill/>
          <a:ln/>
        </p:spPr>
        <p:txBody>
          <a:bodyPr wrap="none" rtlCol="0" anchor="t"/>
          <a:lstStyle/>
          <a:p>
            <a:pPr marL="0" indent="0" algn="ctr">
              <a:lnSpc>
                <a:spcPts val="2642"/>
              </a:lnSpc>
              <a:buNone/>
            </a:pPr>
            <a:r>
              <a:rPr lang="en-US" sz="2642" dirty="0">
                <a:solidFill>
                  <a:srgbClr val="49495A"/>
                </a:solidFill>
                <a:latin typeface="Libre Baskerville" pitchFamily="34" charset="0"/>
                <a:ea typeface="Libre Baskerville" pitchFamily="34" charset="-122"/>
                <a:cs typeface="Libre Baskerville" pitchFamily="34" charset="-120"/>
              </a:rPr>
              <a:t>3</a:t>
            </a:r>
            <a:endParaRPr lang="en-US" sz="2642" dirty="0"/>
          </a:p>
        </p:txBody>
      </p:sp>
      <p:sp>
        <p:nvSpPr>
          <p:cNvPr id="29" name="Text 18">
            <a:extLst>
              <a:ext uri="{FF2B5EF4-FFF2-40B4-BE49-F238E27FC236}">
                <a16:creationId xmlns:a16="http://schemas.microsoft.com/office/drawing/2014/main" id="{F412B19F-3EEA-75BB-0C67-1CEB06466DC6}"/>
              </a:ext>
            </a:extLst>
          </p:cNvPr>
          <p:cNvSpPr/>
          <p:nvPr/>
        </p:nvSpPr>
        <p:spPr>
          <a:xfrm>
            <a:off x="3288387" y="4787515"/>
            <a:ext cx="2796421" cy="279427"/>
          </a:xfrm>
          <a:prstGeom prst="rect">
            <a:avLst/>
          </a:prstGeom>
          <a:noFill/>
          <a:ln/>
        </p:spPr>
        <p:txBody>
          <a:bodyPr wrap="none" rtlCol="0" anchor="t"/>
          <a:lstStyle/>
          <a:p>
            <a:pPr marL="0" indent="0" algn="r">
              <a:lnSpc>
                <a:spcPts val="2752"/>
              </a:lnSpc>
              <a:buNone/>
            </a:pPr>
            <a:r>
              <a:rPr lang="en-US" sz="2202" dirty="0">
                <a:solidFill>
                  <a:srgbClr val="49495A"/>
                </a:solidFill>
                <a:latin typeface="Libre Baskerville" pitchFamily="34" charset="0"/>
                <a:ea typeface="Libre Baskerville" pitchFamily="34" charset="-122"/>
                <a:cs typeface="Libre Baskerville" pitchFamily="34" charset="-120"/>
              </a:rPr>
              <a:t>Tokenization</a:t>
            </a:r>
            <a:endParaRPr lang="en-US" sz="2202" dirty="0"/>
          </a:p>
        </p:txBody>
      </p:sp>
      <p:sp>
        <p:nvSpPr>
          <p:cNvPr id="30" name="Text 19">
            <a:extLst>
              <a:ext uri="{FF2B5EF4-FFF2-40B4-BE49-F238E27FC236}">
                <a16:creationId xmlns:a16="http://schemas.microsoft.com/office/drawing/2014/main" id="{769EA6F0-6238-F8A9-80E6-08CE8990A6AC}"/>
              </a:ext>
            </a:extLst>
          </p:cNvPr>
          <p:cNvSpPr/>
          <p:nvPr/>
        </p:nvSpPr>
        <p:spPr>
          <a:xfrm>
            <a:off x="782955" y="5416566"/>
            <a:ext cx="5301853" cy="858266"/>
          </a:xfrm>
          <a:prstGeom prst="rect">
            <a:avLst/>
          </a:prstGeom>
          <a:noFill/>
          <a:ln/>
        </p:spPr>
        <p:txBody>
          <a:bodyPr wrap="square" rtlCol="0" anchor="t"/>
          <a:lstStyle/>
          <a:p>
            <a:pPr marL="0" indent="0" algn="r">
              <a:lnSpc>
                <a:spcPts val="2819"/>
              </a:lnSpc>
              <a:buNone/>
            </a:pPr>
            <a:r>
              <a:rPr lang="en-US" sz="1762" dirty="0">
                <a:solidFill>
                  <a:srgbClr val="49495A"/>
                </a:solidFill>
                <a:latin typeface="Open Sans" pitchFamily="34" charset="0"/>
                <a:ea typeface="Open Sans" pitchFamily="34" charset="-122"/>
                <a:cs typeface="Open Sans" pitchFamily="34" charset="-120"/>
              </a:rPr>
              <a:t>Captions are split into individual words or tokens, which are then used to create a vocabulary for the model.</a:t>
            </a:r>
            <a:endParaRPr lang="en-US" sz="1762" dirty="0"/>
          </a:p>
        </p:txBody>
      </p:sp>
      <p:sp>
        <p:nvSpPr>
          <p:cNvPr id="31" name="Shape 20">
            <a:extLst>
              <a:ext uri="{FF2B5EF4-FFF2-40B4-BE49-F238E27FC236}">
                <a16:creationId xmlns:a16="http://schemas.microsoft.com/office/drawing/2014/main" id="{C72A19BE-FEC8-0A1C-284C-F59491CBF9DD}"/>
              </a:ext>
            </a:extLst>
          </p:cNvPr>
          <p:cNvSpPr/>
          <p:nvPr/>
        </p:nvSpPr>
        <p:spPr>
          <a:xfrm>
            <a:off x="7566839" y="6079333"/>
            <a:ext cx="782955" cy="45719"/>
          </a:xfrm>
          <a:prstGeom prst="roundRect">
            <a:avLst>
              <a:gd name="adj" fmla="val 144538"/>
            </a:avLst>
          </a:prstGeom>
          <a:solidFill>
            <a:srgbClr val="D0CED9"/>
          </a:solidFill>
          <a:ln/>
        </p:spPr>
      </p:sp>
      <p:sp>
        <p:nvSpPr>
          <p:cNvPr id="32" name="Shape 21">
            <a:extLst>
              <a:ext uri="{FF2B5EF4-FFF2-40B4-BE49-F238E27FC236}">
                <a16:creationId xmlns:a16="http://schemas.microsoft.com/office/drawing/2014/main" id="{D5ECC5F8-C9CF-6AF0-5F7F-DF84C1CD5C5E}"/>
              </a:ext>
            </a:extLst>
          </p:cNvPr>
          <p:cNvSpPr/>
          <p:nvPr/>
        </p:nvSpPr>
        <p:spPr>
          <a:xfrm>
            <a:off x="7063561" y="5960525"/>
            <a:ext cx="503277" cy="402294"/>
          </a:xfrm>
          <a:prstGeom prst="roundRect">
            <a:avLst>
              <a:gd name="adj" fmla="val 8002"/>
            </a:avLst>
          </a:prstGeom>
          <a:solidFill>
            <a:srgbClr val="EAE8F3"/>
          </a:solidFill>
          <a:ln/>
        </p:spPr>
      </p:sp>
      <p:sp>
        <p:nvSpPr>
          <p:cNvPr id="33" name="Text 22">
            <a:extLst>
              <a:ext uri="{FF2B5EF4-FFF2-40B4-BE49-F238E27FC236}">
                <a16:creationId xmlns:a16="http://schemas.microsoft.com/office/drawing/2014/main" id="{80917CCD-183A-7B27-BFE3-92E3A026F3A0}"/>
              </a:ext>
            </a:extLst>
          </p:cNvPr>
          <p:cNvSpPr/>
          <p:nvPr/>
        </p:nvSpPr>
        <p:spPr>
          <a:xfrm>
            <a:off x="7217033" y="6010708"/>
            <a:ext cx="196215" cy="268291"/>
          </a:xfrm>
          <a:prstGeom prst="rect">
            <a:avLst/>
          </a:prstGeom>
          <a:noFill/>
          <a:ln/>
        </p:spPr>
        <p:txBody>
          <a:bodyPr wrap="none" rtlCol="0" anchor="t"/>
          <a:lstStyle/>
          <a:p>
            <a:pPr marL="0" indent="0" algn="ctr">
              <a:lnSpc>
                <a:spcPts val="2642"/>
              </a:lnSpc>
              <a:buNone/>
            </a:pPr>
            <a:r>
              <a:rPr lang="en-US" sz="2642" dirty="0">
                <a:solidFill>
                  <a:srgbClr val="49495A"/>
                </a:solidFill>
                <a:latin typeface="Libre Baskerville" pitchFamily="34" charset="0"/>
                <a:ea typeface="Libre Baskerville" pitchFamily="34" charset="-122"/>
                <a:cs typeface="Libre Baskerville" pitchFamily="34" charset="-120"/>
              </a:rPr>
              <a:t>4</a:t>
            </a:r>
            <a:endParaRPr lang="en-US" sz="2642" dirty="0"/>
          </a:p>
        </p:txBody>
      </p:sp>
      <p:sp>
        <p:nvSpPr>
          <p:cNvPr id="34" name="Text 23">
            <a:extLst>
              <a:ext uri="{FF2B5EF4-FFF2-40B4-BE49-F238E27FC236}">
                <a16:creationId xmlns:a16="http://schemas.microsoft.com/office/drawing/2014/main" id="{EC1D71B3-2BF9-0431-DE2B-2C1AB9FFA414}"/>
              </a:ext>
            </a:extLst>
          </p:cNvPr>
          <p:cNvSpPr/>
          <p:nvPr/>
        </p:nvSpPr>
        <p:spPr>
          <a:xfrm>
            <a:off x="8545592" y="5901821"/>
            <a:ext cx="3460194" cy="279427"/>
          </a:xfrm>
          <a:prstGeom prst="rect">
            <a:avLst/>
          </a:prstGeom>
          <a:noFill/>
          <a:ln/>
        </p:spPr>
        <p:txBody>
          <a:bodyPr wrap="none" rtlCol="0" anchor="t"/>
          <a:lstStyle/>
          <a:p>
            <a:pPr marL="0" indent="0" algn="l">
              <a:lnSpc>
                <a:spcPts val="2752"/>
              </a:lnSpc>
              <a:buNone/>
            </a:pPr>
            <a:r>
              <a:rPr lang="en-US" sz="2202" dirty="0">
                <a:solidFill>
                  <a:srgbClr val="49495A"/>
                </a:solidFill>
                <a:latin typeface="Libre Baskerville" pitchFamily="34" charset="0"/>
                <a:ea typeface="Libre Baskerville" pitchFamily="34" charset="-122"/>
                <a:cs typeface="Libre Baskerville" pitchFamily="34" charset="-120"/>
              </a:rPr>
              <a:t>Padding and Truncation</a:t>
            </a:r>
            <a:endParaRPr lang="en-US" sz="2202" dirty="0"/>
          </a:p>
        </p:txBody>
      </p:sp>
      <p:sp>
        <p:nvSpPr>
          <p:cNvPr id="35" name="Text 24">
            <a:extLst>
              <a:ext uri="{FF2B5EF4-FFF2-40B4-BE49-F238E27FC236}">
                <a16:creationId xmlns:a16="http://schemas.microsoft.com/office/drawing/2014/main" id="{13F9AF09-A887-34D1-1377-AA3B21B54297}"/>
              </a:ext>
            </a:extLst>
          </p:cNvPr>
          <p:cNvSpPr/>
          <p:nvPr/>
        </p:nvSpPr>
        <p:spPr>
          <a:xfrm>
            <a:off x="8545592" y="6530872"/>
            <a:ext cx="5301853" cy="858266"/>
          </a:xfrm>
          <a:prstGeom prst="rect">
            <a:avLst/>
          </a:prstGeom>
          <a:noFill/>
          <a:ln/>
        </p:spPr>
        <p:txBody>
          <a:bodyPr wrap="square" rtlCol="0" anchor="t"/>
          <a:lstStyle/>
          <a:p>
            <a:pPr marL="0" indent="0" algn="l">
              <a:lnSpc>
                <a:spcPts val="2819"/>
              </a:lnSpc>
              <a:buNone/>
            </a:pPr>
            <a:r>
              <a:rPr lang="en-US" sz="1762" dirty="0">
                <a:solidFill>
                  <a:srgbClr val="49495A"/>
                </a:solidFill>
                <a:latin typeface="Open Sans" pitchFamily="34" charset="0"/>
                <a:ea typeface="Open Sans" pitchFamily="34" charset="-122"/>
                <a:cs typeface="Open Sans" pitchFamily="34" charset="-120"/>
              </a:rPr>
              <a:t>Captions are padded or truncated to a fixed length, ensuring consistency in the input to the model.</a:t>
            </a:r>
            <a:endParaRPr lang="en-US" sz="1762" dirty="0"/>
          </a:p>
        </p:txBody>
      </p:sp>
      <p:sp>
        <p:nvSpPr>
          <p:cNvPr id="36" name="Text 1"/>
          <p:cNvSpPr/>
          <p:nvPr/>
        </p:nvSpPr>
        <p:spPr>
          <a:xfrm>
            <a:off x="782955" y="598120"/>
            <a:ext cx="5809059" cy="726043"/>
          </a:xfrm>
          <a:prstGeom prst="rect">
            <a:avLst/>
          </a:prstGeom>
          <a:noFill/>
          <a:ln/>
        </p:spPr>
        <p:txBody>
          <a:bodyPr wrap="none" rtlCol="0" anchor="t"/>
          <a:lstStyle/>
          <a:p>
            <a:pPr>
              <a:lnSpc>
                <a:spcPts val="5719"/>
              </a:lnSpc>
            </a:pPr>
            <a:r>
              <a:rPr lang="en-US" sz="4575" b="1" kern="0" spc="-91" dirty="0">
                <a:solidFill>
                  <a:srgbClr val="000000"/>
                </a:solidFill>
                <a:latin typeface="adonis-web" pitchFamily="34" charset="0"/>
                <a:ea typeface="adonis-web" pitchFamily="34" charset="-122"/>
                <a:cs typeface="adonis-web" pitchFamily="34" charset="-120"/>
              </a:rPr>
              <a:t>Data Preprocessing</a:t>
            </a:r>
            <a:endParaRPr lang="en-US" sz="457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ta-cleaning-in-flat-outline-icon-editable-vector.jpg">
            <a:extLst>
              <a:ext uri="{FF2B5EF4-FFF2-40B4-BE49-F238E27FC236}">
                <a16:creationId xmlns:a16="http://schemas.microsoft.com/office/drawing/2014/main" id="{F3B2724C-BA59-64DC-9461-2DB46B6D3E27}"/>
              </a:ext>
            </a:extLst>
          </p:cNvPr>
          <p:cNvPicPr>
            <a:picLocks noChangeAspect="1"/>
          </p:cNvPicPr>
          <p:nvPr/>
        </p:nvPicPr>
        <p:blipFill>
          <a:blip r:embed="rId2" cstate="print"/>
          <a:stretch>
            <a:fillRect/>
          </a:stretch>
        </p:blipFill>
        <p:spPr>
          <a:xfrm>
            <a:off x="1488703" y="805226"/>
            <a:ext cx="1320609" cy="1320609"/>
          </a:xfrm>
          <a:prstGeom prst="rect">
            <a:avLst/>
          </a:prstGeom>
        </p:spPr>
      </p:pic>
      <p:sp>
        <p:nvSpPr>
          <p:cNvPr id="3" name="TextBox 2">
            <a:extLst>
              <a:ext uri="{FF2B5EF4-FFF2-40B4-BE49-F238E27FC236}">
                <a16:creationId xmlns:a16="http://schemas.microsoft.com/office/drawing/2014/main" id="{31525677-9E91-498E-5D32-7138E09B58BD}"/>
              </a:ext>
            </a:extLst>
          </p:cNvPr>
          <p:cNvSpPr txBox="1"/>
          <p:nvPr/>
        </p:nvSpPr>
        <p:spPr>
          <a:xfrm>
            <a:off x="991933" y="2230064"/>
            <a:ext cx="2500330" cy="1200329"/>
          </a:xfrm>
          <a:prstGeom prst="rect">
            <a:avLst/>
          </a:prstGeom>
          <a:noFill/>
        </p:spPr>
        <p:txBody>
          <a:bodyPr wrap="square" rtlCol="0">
            <a:spAutoFit/>
          </a:bodyPr>
          <a:lstStyle/>
          <a:p>
            <a:r>
              <a:rPr lang="en-US" dirty="0"/>
              <a:t>    </a:t>
            </a:r>
            <a:r>
              <a:rPr lang="en-US" b="1" dirty="0"/>
              <a:t>Data Preprocessing</a:t>
            </a:r>
          </a:p>
          <a:p>
            <a:pPr algn="ctr"/>
            <a:r>
              <a:rPr lang="en-US" dirty="0"/>
              <a:t>Preprocess the images and text for building better model.</a:t>
            </a:r>
          </a:p>
        </p:txBody>
      </p:sp>
      <p:sp>
        <p:nvSpPr>
          <p:cNvPr id="4" name="Right Arrow 6">
            <a:extLst>
              <a:ext uri="{FF2B5EF4-FFF2-40B4-BE49-F238E27FC236}">
                <a16:creationId xmlns:a16="http://schemas.microsoft.com/office/drawing/2014/main" id="{BD66BBD9-484B-3388-C752-2D370A29BF56}"/>
              </a:ext>
            </a:extLst>
          </p:cNvPr>
          <p:cNvSpPr/>
          <p:nvPr/>
        </p:nvSpPr>
        <p:spPr>
          <a:xfrm>
            <a:off x="3799739" y="1800782"/>
            <a:ext cx="978408" cy="48463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5" name="Picture 4" descr="Feature.JPG">
            <a:extLst>
              <a:ext uri="{FF2B5EF4-FFF2-40B4-BE49-F238E27FC236}">
                <a16:creationId xmlns:a16="http://schemas.microsoft.com/office/drawing/2014/main" id="{6C76B6A4-2F77-111C-9756-35FD2C376D47}"/>
              </a:ext>
            </a:extLst>
          </p:cNvPr>
          <p:cNvPicPr>
            <a:picLocks noChangeAspect="1"/>
          </p:cNvPicPr>
          <p:nvPr/>
        </p:nvPicPr>
        <p:blipFill>
          <a:blip r:embed="rId3" cstate="print"/>
          <a:stretch>
            <a:fillRect/>
          </a:stretch>
        </p:blipFill>
        <p:spPr>
          <a:xfrm>
            <a:off x="5858835" y="1185842"/>
            <a:ext cx="1309697" cy="785818"/>
          </a:xfrm>
          <a:prstGeom prst="rect">
            <a:avLst/>
          </a:prstGeom>
        </p:spPr>
      </p:pic>
      <p:sp>
        <p:nvSpPr>
          <p:cNvPr id="6" name="TextBox 5">
            <a:extLst>
              <a:ext uri="{FF2B5EF4-FFF2-40B4-BE49-F238E27FC236}">
                <a16:creationId xmlns:a16="http://schemas.microsoft.com/office/drawing/2014/main" id="{A4BFE35A-E193-8F34-4DDA-B97870B91D7D}"/>
              </a:ext>
            </a:extLst>
          </p:cNvPr>
          <p:cNvSpPr txBox="1"/>
          <p:nvPr/>
        </p:nvSpPr>
        <p:spPr>
          <a:xfrm>
            <a:off x="5322160" y="2065476"/>
            <a:ext cx="2997438" cy="1754326"/>
          </a:xfrm>
          <a:prstGeom prst="rect">
            <a:avLst/>
          </a:prstGeom>
          <a:noFill/>
        </p:spPr>
        <p:txBody>
          <a:bodyPr wrap="square" rtlCol="0">
            <a:spAutoFit/>
          </a:bodyPr>
          <a:lstStyle/>
          <a:p>
            <a:r>
              <a:rPr lang="en-US" b="1" dirty="0"/>
              <a:t>Feature Engineering</a:t>
            </a:r>
          </a:p>
          <a:p>
            <a:r>
              <a:rPr lang="en-US" dirty="0"/>
              <a:t>Extract the features from the images for better model building by using VGG16 pre trained model and store the features into pickle  file.</a:t>
            </a:r>
          </a:p>
        </p:txBody>
      </p:sp>
      <p:sp>
        <p:nvSpPr>
          <p:cNvPr id="7" name="Right Arrow 9">
            <a:extLst>
              <a:ext uri="{FF2B5EF4-FFF2-40B4-BE49-F238E27FC236}">
                <a16:creationId xmlns:a16="http://schemas.microsoft.com/office/drawing/2014/main" id="{F7542269-AB4E-4F35-9AB8-036C4A1102F9}"/>
              </a:ext>
            </a:extLst>
          </p:cNvPr>
          <p:cNvSpPr/>
          <p:nvPr/>
        </p:nvSpPr>
        <p:spPr>
          <a:xfrm>
            <a:off x="8308582" y="1789827"/>
            <a:ext cx="1143008" cy="48463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 name="Quad Arrow Callout 13">
            <a:extLst>
              <a:ext uri="{FF2B5EF4-FFF2-40B4-BE49-F238E27FC236}">
                <a16:creationId xmlns:a16="http://schemas.microsoft.com/office/drawing/2014/main" id="{ABCC2FAE-39B5-173C-F13A-DCDF557FFE36}"/>
              </a:ext>
            </a:extLst>
          </p:cNvPr>
          <p:cNvSpPr/>
          <p:nvPr/>
        </p:nvSpPr>
        <p:spPr>
          <a:xfrm>
            <a:off x="10883308" y="1003152"/>
            <a:ext cx="1309696" cy="1111384"/>
          </a:xfrm>
          <a:prstGeom prst="quadArrow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57D71157-4294-4286-6505-D0A6A67CAD9B}"/>
              </a:ext>
            </a:extLst>
          </p:cNvPr>
          <p:cNvSpPr txBox="1"/>
          <p:nvPr/>
        </p:nvSpPr>
        <p:spPr>
          <a:xfrm>
            <a:off x="9787925" y="2191338"/>
            <a:ext cx="3500462" cy="923330"/>
          </a:xfrm>
          <a:prstGeom prst="rect">
            <a:avLst/>
          </a:prstGeom>
          <a:noFill/>
        </p:spPr>
        <p:txBody>
          <a:bodyPr wrap="square" rtlCol="0">
            <a:spAutoFit/>
          </a:bodyPr>
          <a:lstStyle/>
          <a:p>
            <a:pPr algn="ctr"/>
            <a:r>
              <a:rPr lang="en-US" b="1" dirty="0"/>
              <a:t>Mapping of Image to Captions</a:t>
            </a:r>
          </a:p>
          <a:p>
            <a:pPr algn="ctr"/>
            <a:r>
              <a:rPr lang="en-US" dirty="0"/>
              <a:t>create mapping of image to captions</a:t>
            </a:r>
          </a:p>
        </p:txBody>
      </p:sp>
      <p:sp>
        <p:nvSpPr>
          <p:cNvPr id="10" name="Down Arrow 15">
            <a:extLst>
              <a:ext uri="{FF2B5EF4-FFF2-40B4-BE49-F238E27FC236}">
                <a16:creationId xmlns:a16="http://schemas.microsoft.com/office/drawing/2014/main" id="{6ECFA97C-4EBA-D2CA-9642-455A81BD8DBE}"/>
              </a:ext>
            </a:extLst>
          </p:cNvPr>
          <p:cNvSpPr/>
          <p:nvPr/>
        </p:nvSpPr>
        <p:spPr>
          <a:xfrm>
            <a:off x="11295840" y="3095295"/>
            <a:ext cx="484632" cy="978408"/>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1" name="Picture 10" descr="train_test_split.JPG">
            <a:extLst>
              <a:ext uri="{FF2B5EF4-FFF2-40B4-BE49-F238E27FC236}">
                <a16:creationId xmlns:a16="http://schemas.microsoft.com/office/drawing/2014/main" id="{C6157DBC-CD6D-86A9-5ACC-9D89E81BBEC9}"/>
              </a:ext>
            </a:extLst>
          </p:cNvPr>
          <p:cNvPicPr>
            <a:picLocks noChangeAspect="1"/>
          </p:cNvPicPr>
          <p:nvPr/>
        </p:nvPicPr>
        <p:blipFill>
          <a:blip r:embed="rId4" cstate="print"/>
          <a:stretch>
            <a:fillRect/>
          </a:stretch>
        </p:blipFill>
        <p:spPr>
          <a:xfrm>
            <a:off x="10906948" y="4336738"/>
            <a:ext cx="1262416" cy="1178255"/>
          </a:xfrm>
          <a:prstGeom prst="rect">
            <a:avLst/>
          </a:prstGeom>
        </p:spPr>
      </p:pic>
      <p:sp>
        <p:nvSpPr>
          <p:cNvPr id="12" name="TextBox 11">
            <a:extLst>
              <a:ext uri="{FF2B5EF4-FFF2-40B4-BE49-F238E27FC236}">
                <a16:creationId xmlns:a16="http://schemas.microsoft.com/office/drawing/2014/main" id="{5BFC9895-B13E-48C9-8F64-65F1854E1C56}"/>
              </a:ext>
            </a:extLst>
          </p:cNvPr>
          <p:cNvSpPr txBox="1"/>
          <p:nvPr/>
        </p:nvSpPr>
        <p:spPr>
          <a:xfrm>
            <a:off x="10163525" y="5749120"/>
            <a:ext cx="2749262" cy="1477328"/>
          </a:xfrm>
          <a:prstGeom prst="rect">
            <a:avLst/>
          </a:prstGeom>
          <a:noFill/>
        </p:spPr>
        <p:txBody>
          <a:bodyPr wrap="square" rtlCol="0">
            <a:spAutoFit/>
          </a:bodyPr>
          <a:lstStyle/>
          <a:p>
            <a:pPr algn="ctr"/>
            <a:r>
              <a:rPr lang="en-US" b="1" dirty="0"/>
              <a:t>   Splitting the dataset</a:t>
            </a:r>
          </a:p>
          <a:p>
            <a:pPr algn="ctr"/>
            <a:r>
              <a:rPr lang="en-US" dirty="0"/>
              <a:t>Splitting the entire dataset into train and test dataset.  Took  70% of train data and 30% test data.</a:t>
            </a:r>
          </a:p>
        </p:txBody>
      </p:sp>
      <p:sp>
        <p:nvSpPr>
          <p:cNvPr id="13" name="Left Arrow 18">
            <a:extLst>
              <a:ext uri="{FF2B5EF4-FFF2-40B4-BE49-F238E27FC236}">
                <a16:creationId xmlns:a16="http://schemas.microsoft.com/office/drawing/2014/main" id="{F20F6501-91B1-0E10-2C4D-56920C2463BB}"/>
              </a:ext>
            </a:extLst>
          </p:cNvPr>
          <p:cNvSpPr/>
          <p:nvPr/>
        </p:nvSpPr>
        <p:spPr>
          <a:xfrm>
            <a:off x="9227283" y="5141796"/>
            <a:ext cx="1121284" cy="484632"/>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4" name="Picture 13" descr="ml-recorded-future.png">
            <a:extLst>
              <a:ext uri="{FF2B5EF4-FFF2-40B4-BE49-F238E27FC236}">
                <a16:creationId xmlns:a16="http://schemas.microsoft.com/office/drawing/2014/main" id="{3FC752F7-7F2A-1278-54A5-6573E9289A09}"/>
              </a:ext>
            </a:extLst>
          </p:cNvPr>
          <p:cNvPicPr>
            <a:picLocks noChangeAspect="1"/>
          </p:cNvPicPr>
          <p:nvPr/>
        </p:nvPicPr>
        <p:blipFill>
          <a:blip r:embed="rId5" cstate="print"/>
          <a:stretch>
            <a:fillRect/>
          </a:stretch>
        </p:blipFill>
        <p:spPr>
          <a:xfrm>
            <a:off x="7459697" y="4314665"/>
            <a:ext cx="1414107" cy="1200329"/>
          </a:xfrm>
          <a:prstGeom prst="rect">
            <a:avLst/>
          </a:prstGeom>
        </p:spPr>
      </p:pic>
      <p:sp>
        <p:nvSpPr>
          <p:cNvPr id="15" name="TextBox 14">
            <a:extLst>
              <a:ext uri="{FF2B5EF4-FFF2-40B4-BE49-F238E27FC236}">
                <a16:creationId xmlns:a16="http://schemas.microsoft.com/office/drawing/2014/main" id="{DF96E2BE-225F-049C-6D34-995F6FFD89F8}"/>
              </a:ext>
            </a:extLst>
          </p:cNvPr>
          <p:cNvSpPr txBox="1"/>
          <p:nvPr/>
        </p:nvSpPr>
        <p:spPr>
          <a:xfrm>
            <a:off x="7058417" y="5661260"/>
            <a:ext cx="2500330" cy="1200329"/>
          </a:xfrm>
          <a:prstGeom prst="rect">
            <a:avLst/>
          </a:prstGeom>
          <a:noFill/>
        </p:spPr>
        <p:txBody>
          <a:bodyPr wrap="square" rtlCol="0">
            <a:spAutoFit/>
          </a:bodyPr>
          <a:lstStyle/>
          <a:p>
            <a:r>
              <a:rPr lang="en-US" b="1" dirty="0"/>
              <a:t>       Model Creation</a:t>
            </a:r>
          </a:p>
          <a:p>
            <a:pPr algn="ctr"/>
            <a:r>
              <a:rPr lang="en-US" dirty="0"/>
              <a:t>Creating a model to generate a perfect caption of the picture</a:t>
            </a:r>
          </a:p>
        </p:txBody>
      </p:sp>
      <p:sp>
        <p:nvSpPr>
          <p:cNvPr id="16" name="Left Arrow 21">
            <a:extLst>
              <a:ext uri="{FF2B5EF4-FFF2-40B4-BE49-F238E27FC236}">
                <a16:creationId xmlns:a16="http://schemas.microsoft.com/office/drawing/2014/main" id="{D04B93E5-0C08-8DDC-07D9-CC96B1843140}"/>
              </a:ext>
            </a:extLst>
          </p:cNvPr>
          <p:cNvSpPr/>
          <p:nvPr/>
        </p:nvSpPr>
        <p:spPr>
          <a:xfrm>
            <a:off x="6392270" y="5141796"/>
            <a:ext cx="692656" cy="484632"/>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7" name="Picture 16" descr="training.png">
            <a:extLst>
              <a:ext uri="{FF2B5EF4-FFF2-40B4-BE49-F238E27FC236}">
                <a16:creationId xmlns:a16="http://schemas.microsoft.com/office/drawing/2014/main" id="{C10258E7-E512-585B-2964-98EEFE5459B5}"/>
              </a:ext>
            </a:extLst>
          </p:cNvPr>
          <p:cNvPicPr>
            <a:picLocks noChangeAspect="1"/>
          </p:cNvPicPr>
          <p:nvPr/>
        </p:nvPicPr>
        <p:blipFill>
          <a:blip r:embed="rId6" cstate="print"/>
          <a:stretch>
            <a:fillRect/>
          </a:stretch>
        </p:blipFill>
        <p:spPr>
          <a:xfrm flipV="1">
            <a:off x="4542557" y="4409799"/>
            <a:ext cx="1178255" cy="1178255"/>
          </a:xfrm>
          <a:prstGeom prst="rect">
            <a:avLst/>
          </a:prstGeom>
        </p:spPr>
      </p:pic>
      <p:sp>
        <p:nvSpPr>
          <p:cNvPr id="18" name="TextBox 17">
            <a:extLst>
              <a:ext uri="{FF2B5EF4-FFF2-40B4-BE49-F238E27FC236}">
                <a16:creationId xmlns:a16="http://schemas.microsoft.com/office/drawing/2014/main" id="{5A902255-B696-99A7-DDC2-E1221286E1EF}"/>
              </a:ext>
            </a:extLst>
          </p:cNvPr>
          <p:cNvSpPr txBox="1"/>
          <p:nvPr/>
        </p:nvSpPr>
        <p:spPr>
          <a:xfrm>
            <a:off x="4048637" y="5683853"/>
            <a:ext cx="2166094" cy="1200329"/>
          </a:xfrm>
          <a:prstGeom prst="rect">
            <a:avLst/>
          </a:prstGeom>
          <a:noFill/>
        </p:spPr>
        <p:txBody>
          <a:bodyPr wrap="square" rtlCol="0">
            <a:spAutoFit/>
          </a:bodyPr>
          <a:lstStyle/>
          <a:p>
            <a:pPr algn="ctr"/>
            <a:r>
              <a:rPr lang="en-US" b="1" dirty="0"/>
              <a:t>Model  Training</a:t>
            </a:r>
          </a:p>
          <a:p>
            <a:pPr algn="ctr"/>
            <a:r>
              <a:rPr lang="en-US" dirty="0"/>
              <a:t>Train the model by 90% train dataset  and save the model .</a:t>
            </a:r>
          </a:p>
        </p:txBody>
      </p:sp>
      <p:pic>
        <p:nvPicPr>
          <p:cNvPr id="19" name="Picture 18" descr="testing.JPG">
            <a:extLst>
              <a:ext uri="{FF2B5EF4-FFF2-40B4-BE49-F238E27FC236}">
                <a16:creationId xmlns:a16="http://schemas.microsoft.com/office/drawing/2014/main" id="{F6781CCE-4F5D-09FF-8ACD-D932DC30BAEE}"/>
              </a:ext>
            </a:extLst>
          </p:cNvPr>
          <p:cNvPicPr>
            <a:picLocks noChangeAspect="1"/>
          </p:cNvPicPr>
          <p:nvPr/>
        </p:nvPicPr>
        <p:blipFill>
          <a:blip r:embed="rId7" cstate="print"/>
          <a:stretch>
            <a:fillRect/>
          </a:stretch>
        </p:blipFill>
        <p:spPr>
          <a:xfrm>
            <a:off x="1305497" y="4548791"/>
            <a:ext cx="1490038" cy="1200329"/>
          </a:xfrm>
          <a:prstGeom prst="rect">
            <a:avLst/>
          </a:prstGeom>
        </p:spPr>
      </p:pic>
      <p:sp>
        <p:nvSpPr>
          <p:cNvPr id="20" name="Left Arrow 25">
            <a:extLst>
              <a:ext uri="{FF2B5EF4-FFF2-40B4-BE49-F238E27FC236}">
                <a16:creationId xmlns:a16="http://schemas.microsoft.com/office/drawing/2014/main" id="{E4BC71DD-F301-E532-A227-05E243AF41E5}"/>
              </a:ext>
            </a:extLst>
          </p:cNvPr>
          <p:cNvSpPr/>
          <p:nvPr/>
        </p:nvSpPr>
        <p:spPr>
          <a:xfrm>
            <a:off x="3224383" y="5100301"/>
            <a:ext cx="692656" cy="484632"/>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D505B48D-519C-1348-F4A4-AB434E86F394}"/>
              </a:ext>
            </a:extLst>
          </p:cNvPr>
          <p:cNvSpPr txBox="1"/>
          <p:nvPr/>
        </p:nvSpPr>
        <p:spPr>
          <a:xfrm>
            <a:off x="984926" y="5822352"/>
            <a:ext cx="2178628" cy="923330"/>
          </a:xfrm>
          <a:prstGeom prst="rect">
            <a:avLst/>
          </a:prstGeom>
          <a:noFill/>
        </p:spPr>
        <p:txBody>
          <a:bodyPr wrap="square" rtlCol="0">
            <a:spAutoFit/>
          </a:bodyPr>
          <a:lstStyle/>
          <a:p>
            <a:pPr algn="ctr"/>
            <a:r>
              <a:rPr lang="en-US" b="1" dirty="0"/>
              <a:t>Result Analysis</a:t>
            </a:r>
          </a:p>
          <a:p>
            <a:pPr algn="ctr"/>
            <a:r>
              <a:rPr lang="en-US" dirty="0"/>
              <a:t>Analysis the result by Blue Score metric.</a:t>
            </a:r>
          </a:p>
        </p:txBody>
      </p:sp>
      <p:sp>
        <p:nvSpPr>
          <p:cNvPr id="22" name="TextBox 21">
            <a:extLst>
              <a:ext uri="{FF2B5EF4-FFF2-40B4-BE49-F238E27FC236}">
                <a16:creationId xmlns:a16="http://schemas.microsoft.com/office/drawing/2014/main" id="{51DF5B6B-0C21-5036-B3A7-BD81C8DB36C0}"/>
              </a:ext>
            </a:extLst>
          </p:cNvPr>
          <p:cNvSpPr txBox="1"/>
          <p:nvPr/>
        </p:nvSpPr>
        <p:spPr>
          <a:xfrm>
            <a:off x="2909016" y="364269"/>
            <a:ext cx="7659164" cy="36933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dirty="0"/>
              <a:t>       </a:t>
            </a:r>
            <a:r>
              <a:rPr lang="en-US" b="1" dirty="0"/>
              <a:t>Model Building Work Flow</a:t>
            </a:r>
          </a:p>
        </p:txBody>
      </p:sp>
    </p:spTree>
    <p:extLst>
      <p:ext uri="{BB962C8B-B14F-4D97-AF65-F5344CB8AC3E}">
        <p14:creationId xmlns:p14="http://schemas.microsoft.com/office/powerpoint/2010/main" val="16026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83488" y="2065020"/>
            <a:ext cx="4919305" cy="4099441"/>
          </a:xfrm>
          <a:prstGeom prst="rect">
            <a:avLst/>
          </a:prstGeom>
        </p:spPr>
      </p:pic>
      <p:sp>
        <p:nvSpPr>
          <p:cNvPr id="6" name="Text 2"/>
          <p:cNvSpPr/>
          <p:nvPr/>
        </p:nvSpPr>
        <p:spPr>
          <a:xfrm>
            <a:off x="6280190" y="1176218"/>
            <a:ext cx="6744176" cy="708779"/>
          </a:xfrm>
          <a:prstGeom prst="rect">
            <a:avLst/>
          </a:prstGeom>
          <a:noFill/>
          <a:ln/>
        </p:spPr>
        <p:txBody>
          <a:bodyPr wrap="none" rtlCol="0" anchor="t"/>
          <a:lstStyle/>
          <a:p>
            <a:pPr marL="0" indent="0">
              <a:lnSpc>
                <a:spcPts val="5581"/>
              </a:lnSpc>
              <a:buNone/>
            </a:pPr>
            <a:r>
              <a:rPr lang="en-US" sz="4465" dirty="0">
                <a:solidFill>
                  <a:srgbClr val="403CCF"/>
                </a:solidFill>
                <a:latin typeface="Libre Baskerville" pitchFamily="34" charset="0"/>
                <a:ea typeface="Libre Baskerville" pitchFamily="34" charset="-122"/>
                <a:cs typeface="Libre Baskerville" pitchFamily="34" charset="-120"/>
              </a:rPr>
              <a:t>Workflow of the Model</a:t>
            </a:r>
            <a:endParaRPr lang="en-US" sz="4465" dirty="0"/>
          </a:p>
        </p:txBody>
      </p:sp>
      <p:sp>
        <p:nvSpPr>
          <p:cNvPr id="7" name="Text 3"/>
          <p:cNvSpPr/>
          <p:nvPr/>
        </p:nvSpPr>
        <p:spPr>
          <a:xfrm>
            <a:off x="6280190" y="2225159"/>
            <a:ext cx="7556421" cy="725805"/>
          </a:xfrm>
          <a:prstGeom prst="rect">
            <a:avLst/>
          </a:prstGeom>
          <a:noFill/>
          <a:ln/>
        </p:spPr>
        <p:txBody>
          <a:bodyPr wrap="squar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Image captioning models typically follow a workflow that involves two main components: an encoder and a decoder.</a:t>
            </a:r>
            <a:endParaRPr lang="en-US" sz="1786" dirty="0"/>
          </a:p>
        </p:txBody>
      </p:sp>
      <p:pic>
        <p:nvPicPr>
          <p:cNvPr id="8" name="Image 2" descr="preencoded.png"/>
          <p:cNvPicPr>
            <a:picLocks noChangeAspect="1"/>
          </p:cNvPicPr>
          <p:nvPr/>
        </p:nvPicPr>
        <p:blipFill>
          <a:blip r:embed="rId5"/>
          <a:stretch>
            <a:fillRect/>
          </a:stretch>
        </p:blipFill>
        <p:spPr>
          <a:xfrm>
            <a:off x="6280190" y="3206115"/>
            <a:ext cx="1134070" cy="1814513"/>
          </a:xfrm>
          <a:prstGeom prst="rect">
            <a:avLst/>
          </a:prstGeom>
        </p:spPr>
      </p:pic>
      <p:sp>
        <p:nvSpPr>
          <p:cNvPr id="9" name="Text 4"/>
          <p:cNvSpPr/>
          <p:nvPr/>
        </p:nvSpPr>
        <p:spPr>
          <a:xfrm>
            <a:off x="7754422" y="3432929"/>
            <a:ext cx="2835235" cy="354330"/>
          </a:xfrm>
          <a:prstGeom prst="rect">
            <a:avLst/>
          </a:prstGeom>
          <a:noFill/>
          <a:ln/>
        </p:spPr>
        <p:txBody>
          <a:bodyPr wrap="none" rtlCol="0" anchor="t"/>
          <a:lstStyle/>
          <a:p>
            <a:pPr marL="0" indent="0" algn="l">
              <a:lnSpc>
                <a:spcPts val="2791"/>
              </a:lnSpc>
              <a:buNone/>
            </a:pPr>
            <a:r>
              <a:rPr lang="en-US" sz="2233" dirty="0">
                <a:solidFill>
                  <a:srgbClr val="49495A"/>
                </a:solidFill>
                <a:latin typeface="Libre Baskerville" pitchFamily="34" charset="0"/>
                <a:ea typeface="Libre Baskerville" pitchFamily="34" charset="-122"/>
                <a:cs typeface="Libre Baskerville" pitchFamily="34" charset="-120"/>
              </a:rPr>
              <a:t>Image Encoder</a:t>
            </a:r>
            <a:endParaRPr lang="en-US" sz="2233" dirty="0"/>
          </a:p>
        </p:txBody>
      </p:sp>
      <p:sp>
        <p:nvSpPr>
          <p:cNvPr id="10" name="Text 5"/>
          <p:cNvSpPr/>
          <p:nvPr/>
        </p:nvSpPr>
        <p:spPr>
          <a:xfrm>
            <a:off x="7754422" y="3923348"/>
            <a:ext cx="6082189" cy="725805"/>
          </a:xfrm>
          <a:prstGeom prst="rect">
            <a:avLst/>
          </a:prstGeom>
          <a:noFill/>
          <a:ln/>
        </p:spPr>
        <p:txBody>
          <a:bodyPr wrap="square" rtlCol="0" anchor="t"/>
          <a:lstStyle/>
          <a:p>
            <a:pPr marL="0" indent="0" algn="l">
              <a:lnSpc>
                <a:spcPts val="2858"/>
              </a:lnSpc>
              <a:buNone/>
            </a:pPr>
            <a:r>
              <a:rPr lang="en-US" sz="1786" dirty="0">
                <a:solidFill>
                  <a:srgbClr val="49495A"/>
                </a:solidFill>
                <a:latin typeface="Open Sans" pitchFamily="34" charset="0"/>
                <a:ea typeface="Open Sans" pitchFamily="34" charset="-122"/>
                <a:cs typeface="Open Sans" pitchFamily="34" charset="-120"/>
              </a:rPr>
              <a:t>This component extracts features from the input image using convolutional neural networks (CNNs).</a:t>
            </a:r>
            <a:endParaRPr lang="en-US" sz="1786" dirty="0"/>
          </a:p>
        </p:txBody>
      </p:sp>
      <p:pic>
        <p:nvPicPr>
          <p:cNvPr id="11" name="Image 3" descr="preencoded.png"/>
          <p:cNvPicPr>
            <a:picLocks noChangeAspect="1"/>
          </p:cNvPicPr>
          <p:nvPr/>
        </p:nvPicPr>
        <p:blipFill>
          <a:blip r:embed="rId6"/>
          <a:stretch>
            <a:fillRect/>
          </a:stretch>
        </p:blipFill>
        <p:spPr>
          <a:xfrm>
            <a:off x="6280190" y="5020628"/>
            <a:ext cx="1134070" cy="2032754"/>
          </a:xfrm>
          <a:prstGeom prst="rect">
            <a:avLst/>
          </a:prstGeom>
        </p:spPr>
      </p:pic>
      <p:sp>
        <p:nvSpPr>
          <p:cNvPr id="12" name="Text 6"/>
          <p:cNvSpPr/>
          <p:nvPr/>
        </p:nvSpPr>
        <p:spPr>
          <a:xfrm>
            <a:off x="7754422" y="5247442"/>
            <a:ext cx="2835235" cy="354330"/>
          </a:xfrm>
          <a:prstGeom prst="rect">
            <a:avLst/>
          </a:prstGeom>
          <a:noFill/>
          <a:ln/>
        </p:spPr>
        <p:txBody>
          <a:bodyPr wrap="none" rtlCol="0" anchor="t"/>
          <a:lstStyle/>
          <a:p>
            <a:pPr marL="0" indent="0" algn="l">
              <a:lnSpc>
                <a:spcPts val="2791"/>
              </a:lnSpc>
              <a:buNone/>
            </a:pPr>
            <a:r>
              <a:rPr lang="en-US" sz="2233" dirty="0">
                <a:solidFill>
                  <a:srgbClr val="49495A"/>
                </a:solidFill>
                <a:latin typeface="Libre Baskerville" pitchFamily="34" charset="0"/>
                <a:ea typeface="Libre Baskerville" pitchFamily="34" charset="-122"/>
                <a:cs typeface="Libre Baskerville" pitchFamily="34" charset="-120"/>
              </a:rPr>
              <a:t>Decoder</a:t>
            </a:r>
            <a:endParaRPr lang="en-US" sz="2233" dirty="0"/>
          </a:p>
        </p:txBody>
      </p:sp>
      <p:sp>
        <p:nvSpPr>
          <p:cNvPr id="13" name="Text 7"/>
          <p:cNvSpPr/>
          <p:nvPr/>
        </p:nvSpPr>
        <p:spPr>
          <a:xfrm>
            <a:off x="7754422" y="5737860"/>
            <a:ext cx="6082189" cy="1088708"/>
          </a:xfrm>
          <a:prstGeom prst="rect">
            <a:avLst/>
          </a:prstGeom>
          <a:noFill/>
          <a:ln/>
        </p:spPr>
        <p:txBody>
          <a:bodyPr wrap="square" rtlCol="0" anchor="t"/>
          <a:lstStyle/>
          <a:p>
            <a:pPr marL="0" indent="0" algn="l">
              <a:lnSpc>
                <a:spcPts val="2858"/>
              </a:lnSpc>
              <a:buNone/>
            </a:pPr>
            <a:r>
              <a:rPr lang="en-US" sz="1786" dirty="0">
                <a:solidFill>
                  <a:srgbClr val="49495A"/>
                </a:solidFill>
                <a:latin typeface="Open Sans" pitchFamily="34" charset="0"/>
                <a:ea typeface="Open Sans" pitchFamily="34" charset="-122"/>
                <a:cs typeface="Open Sans" pitchFamily="34" charset="-120"/>
              </a:rPr>
              <a:t>This component takes the encoded image features as input and generates a textual caption using a recurrent neural network (RNN) or a transformer architecture.</a:t>
            </a:r>
            <a:endParaRPr lang="en-US" sz="1786"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793790" y="994767"/>
            <a:ext cx="5670590" cy="708779"/>
          </a:xfrm>
          <a:prstGeom prst="rect">
            <a:avLst/>
          </a:prstGeom>
          <a:noFill/>
          <a:ln/>
        </p:spPr>
        <p:txBody>
          <a:bodyPr wrap="none" rtlCol="0" anchor="t"/>
          <a:lstStyle/>
          <a:p>
            <a:pPr marL="0" indent="0">
              <a:lnSpc>
                <a:spcPts val="5581"/>
              </a:lnSpc>
              <a:buNone/>
            </a:pPr>
            <a:r>
              <a:rPr lang="en-US" sz="4465" dirty="0">
                <a:solidFill>
                  <a:srgbClr val="403CCF"/>
                </a:solidFill>
                <a:latin typeface="Libre Baskerville" pitchFamily="34" charset="0"/>
                <a:ea typeface="Libre Baskerville" pitchFamily="34" charset="-122"/>
                <a:cs typeface="Libre Baskerville" pitchFamily="34" charset="-120"/>
              </a:rPr>
              <a:t>Model Architecture</a:t>
            </a:r>
            <a:endParaRPr lang="en-US" sz="4465" dirty="0"/>
          </a:p>
        </p:txBody>
      </p:sp>
      <p:sp>
        <p:nvSpPr>
          <p:cNvPr id="5" name="Text 3"/>
          <p:cNvSpPr/>
          <p:nvPr/>
        </p:nvSpPr>
        <p:spPr>
          <a:xfrm>
            <a:off x="793790" y="2043708"/>
            <a:ext cx="13042821" cy="1088708"/>
          </a:xfrm>
          <a:prstGeom prst="rect">
            <a:avLst/>
          </a:prstGeom>
          <a:noFill/>
          <a:ln/>
        </p:spPr>
        <p:txBody>
          <a:bodyPr wrap="squar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Image captioning models commonly use encoder-decoder architectures, such as CNN-RNN or transformer-based models like Vision Transformer (ViT). These models leverage convolutional neural networks to extract visual features from the input image, and recurrent or transformer-based networks to generate the corresponding textual description.</a:t>
            </a:r>
            <a:endParaRPr lang="en-US" sz="1786" dirty="0"/>
          </a:p>
        </p:txBody>
      </p:sp>
      <p:sp>
        <p:nvSpPr>
          <p:cNvPr id="6" name="Shape 4"/>
          <p:cNvSpPr/>
          <p:nvPr/>
        </p:nvSpPr>
        <p:spPr>
          <a:xfrm>
            <a:off x="793790" y="3387566"/>
            <a:ext cx="4196358" cy="3847267"/>
          </a:xfrm>
          <a:prstGeom prst="roundRect">
            <a:avLst>
              <a:gd name="adj" fmla="val 1061"/>
            </a:avLst>
          </a:prstGeom>
          <a:solidFill>
            <a:srgbClr val="EAE8F3"/>
          </a:solidFill>
          <a:ln/>
        </p:spPr>
      </p:sp>
      <p:sp>
        <p:nvSpPr>
          <p:cNvPr id="7" name="Text 5"/>
          <p:cNvSpPr/>
          <p:nvPr/>
        </p:nvSpPr>
        <p:spPr>
          <a:xfrm>
            <a:off x="1020604" y="3614380"/>
            <a:ext cx="2835235" cy="354330"/>
          </a:xfrm>
          <a:prstGeom prst="rect">
            <a:avLst/>
          </a:prstGeom>
          <a:noFill/>
          <a:ln/>
        </p:spPr>
        <p:txBody>
          <a:bodyPr wrap="none" rtlCol="0" anchor="t"/>
          <a:lstStyle/>
          <a:p>
            <a:pPr marL="0" indent="0">
              <a:lnSpc>
                <a:spcPts val="2791"/>
              </a:lnSpc>
              <a:buNone/>
            </a:pPr>
            <a:r>
              <a:rPr lang="en-US" sz="2233" dirty="0">
                <a:solidFill>
                  <a:srgbClr val="49495A"/>
                </a:solidFill>
                <a:latin typeface="Libre Baskerville" pitchFamily="34" charset="0"/>
                <a:ea typeface="Libre Baskerville" pitchFamily="34" charset="-122"/>
                <a:cs typeface="Libre Baskerville" pitchFamily="34" charset="-120"/>
              </a:rPr>
              <a:t>Learning Rate</a:t>
            </a:r>
            <a:endParaRPr lang="en-US" sz="2233" dirty="0"/>
          </a:p>
        </p:txBody>
      </p:sp>
      <p:sp>
        <p:nvSpPr>
          <p:cNvPr id="8" name="Text 6"/>
          <p:cNvSpPr/>
          <p:nvPr/>
        </p:nvSpPr>
        <p:spPr>
          <a:xfrm>
            <a:off x="1020604" y="4104799"/>
            <a:ext cx="3742730" cy="2540318"/>
          </a:xfrm>
          <a:prstGeom prst="rect">
            <a:avLst/>
          </a:prstGeom>
          <a:noFill/>
          <a:ln/>
        </p:spPr>
        <p:txBody>
          <a:bodyPr wrap="squar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The learning rate controls the step size during optimization, impacting the model's training speed and convergence. Selecting an appropriate learning rate is crucial for efficient and effective model training.</a:t>
            </a:r>
            <a:endParaRPr lang="en-US" sz="1786" dirty="0"/>
          </a:p>
        </p:txBody>
      </p:sp>
      <p:sp>
        <p:nvSpPr>
          <p:cNvPr id="9" name="Shape 7"/>
          <p:cNvSpPr/>
          <p:nvPr/>
        </p:nvSpPr>
        <p:spPr>
          <a:xfrm>
            <a:off x="5216962" y="3387566"/>
            <a:ext cx="4196358" cy="3847267"/>
          </a:xfrm>
          <a:prstGeom prst="roundRect">
            <a:avLst>
              <a:gd name="adj" fmla="val 1061"/>
            </a:avLst>
          </a:prstGeom>
          <a:solidFill>
            <a:srgbClr val="EAE8F3"/>
          </a:solidFill>
          <a:ln/>
        </p:spPr>
      </p:sp>
      <p:sp>
        <p:nvSpPr>
          <p:cNvPr id="10" name="Text 8"/>
          <p:cNvSpPr/>
          <p:nvPr/>
        </p:nvSpPr>
        <p:spPr>
          <a:xfrm>
            <a:off x="5443776" y="3614380"/>
            <a:ext cx="2835235" cy="354330"/>
          </a:xfrm>
          <a:prstGeom prst="rect">
            <a:avLst/>
          </a:prstGeom>
          <a:noFill/>
          <a:ln/>
        </p:spPr>
        <p:txBody>
          <a:bodyPr wrap="none" rtlCol="0" anchor="t"/>
          <a:lstStyle/>
          <a:p>
            <a:pPr marL="0" indent="0">
              <a:lnSpc>
                <a:spcPts val="2791"/>
              </a:lnSpc>
              <a:buNone/>
            </a:pPr>
            <a:r>
              <a:rPr lang="en-US" sz="2233" dirty="0">
                <a:solidFill>
                  <a:srgbClr val="49495A"/>
                </a:solidFill>
                <a:latin typeface="Libre Baskerville" pitchFamily="34" charset="0"/>
                <a:ea typeface="Libre Baskerville" pitchFamily="34" charset="-122"/>
                <a:cs typeface="Libre Baskerville" pitchFamily="34" charset="-120"/>
              </a:rPr>
              <a:t>Epochs</a:t>
            </a:r>
            <a:endParaRPr lang="en-US" sz="2233" dirty="0"/>
          </a:p>
        </p:txBody>
      </p:sp>
      <p:sp>
        <p:nvSpPr>
          <p:cNvPr id="11" name="Text 9"/>
          <p:cNvSpPr/>
          <p:nvPr/>
        </p:nvSpPr>
        <p:spPr>
          <a:xfrm>
            <a:off x="5443776" y="4104799"/>
            <a:ext cx="3742730" cy="2903220"/>
          </a:xfrm>
          <a:prstGeom prst="rect">
            <a:avLst/>
          </a:prstGeom>
          <a:noFill/>
          <a:ln/>
        </p:spPr>
        <p:txBody>
          <a:bodyPr wrap="squar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The number of passes through the entire training dataset influences the model's learning and performance. Adjusting the number of epochs helps ensure the model is trained for an appropriate duration to achieve optimal results.</a:t>
            </a:r>
            <a:endParaRPr lang="en-US" sz="1786" dirty="0"/>
          </a:p>
        </p:txBody>
      </p:sp>
      <p:sp>
        <p:nvSpPr>
          <p:cNvPr id="12" name="Shape 10"/>
          <p:cNvSpPr/>
          <p:nvPr/>
        </p:nvSpPr>
        <p:spPr>
          <a:xfrm>
            <a:off x="9640133" y="3387566"/>
            <a:ext cx="4196358" cy="3847267"/>
          </a:xfrm>
          <a:prstGeom prst="roundRect">
            <a:avLst>
              <a:gd name="adj" fmla="val 1061"/>
            </a:avLst>
          </a:prstGeom>
          <a:solidFill>
            <a:srgbClr val="EAE8F3"/>
          </a:solidFill>
          <a:ln/>
        </p:spPr>
      </p:sp>
      <p:sp>
        <p:nvSpPr>
          <p:cNvPr id="13" name="Text 11"/>
          <p:cNvSpPr/>
          <p:nvPr/>
        </p:nvSpPr>
        <p:spPr>
          <a:xfrm>
            <a:off x="9866948" y="3614380"/>
            <a:ext cx="2835235" cy="354330"/>
          </a:xfrm>
          <a:prstGeom prst="rect">
            <a:avLst/>
          </a:prstGeom>
          <a:noFill/>
          <a:ln/>
        </p:spPr>
        <p:txBody>
          <a:bodyPr wrap="none" rtlCol="0" anchor="t"/>
          <a:lstStyle/>
          <a:p>
            <a:pPr marL="0" indent="0">
              <a:lnSpc>
                <a:spcPts val="2791"/>
              </a:lnSpc>
              <a:buNone/>
            </a:pPr>
            <a:r>
              <a:rPr lang="en-US" sz="2233" dirty="0">
                <a:solidFill>
                  <a:srgbClr val="49495A"/>
                </a:solidFill>
                <a:latin typeface="Libre Baskerville" pitchFamily="34" charset="0"/>
                <a:ea typeface="Libre Baskerville" pitchFamily="34" charset="-122"/>
                <a:cs typeface="Libre Baskerville" pitchFamily="34" charset="-120"/>
              </a:rPr>
              <a:t>Batch Size</a:t>
            </a:r>
            <a:endParaRPr lang="en-US" sz="2233" dirty="0"/>
          </a:p>
        </p:txBody>
      </p:sp>
      <p:sp>
        <p:nvSpPr>
          <p:cNvPr id="14" name="Text 12"/>
          <p:cNvSpPr/>
          <p:nvPr/>
        </p:nvSpPr>
        <p:spPr>
          <a:xfrm>
            <a:off x="9866948" y="4104799"/>
            <a:ext cx="3742730" cy="2540318"/>
          </a:xfrm>
          <a:prstGeom prst="rect">
            <a:avLst/>
          </a:prstGeom>
          <a:noFill/>
          <a:ln/>
        </p:spPr>
        <p:txBody>
          <a:bodyPr wrap="squar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The batch size, or the number of samples processed in each training iteration, affects memory usage and training efficiency. Selecting the right batch size can help balance these factors and improve the overall training process.</a:t>
            </a:r>
            <a:endParaRPr lang="en-US" sz="1786"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chemeClr val="bg1"/>
          </a:solidFill>
        </p:spPr>
      </p:sp>
      <p:sp>
        <p:nvSpPr>
          <p:cNvPr id="4" name="Text 2"/>
          <p:cNvSpPr/>
          <p:nvPr/>
        </p:nvSpPr>
        <p:spPr>
          <a:xfrm>
            <a:off x="1501616" y="623530"/>
            <a:ext cx="5321260" cy="665083"/>
          </a:xfrm>
          <a:prstGeom prst="rect">
            <a:avLst/>
          </a:prstGeom>
          <a:noFill/>
        </p:spPr>
        <p:txBody>
          <a:bodyPr wrap="none" rtlCol="0" anchor="t"/>
          <a:lstStyle/>
          <a:p>
            <a:pPr marL="0" indent="0">
              <a:lnSpc>
                <a:spcPts val="5240"/>
              </a:lnSpc>
              <a:buNone/>
            </a:pPr>
            <a:r>
              <a:rPr lang="en-US" sz="4190" dirty="0">
                <a:latin typeface="+mn-ea"/>
                <a:ea typeface="Lora" pitchFamily="34" charset="-122"/>
                <a:cs typeface="+mn-ea"/>
              </a:rPr>
              <a:t>Evaluation</a:t>
            </a:r>
            <a:endParaRPr lang="en-US" sz="4190" dirty="0">
              <a:latin typeface="+mn-ea"/>
              <a:cs typeface="+mn-ea"/>
            </a:endParaRPr>
          </a:p>
        </p:txBody>
      </p:sp>
      <p:sp>
        <p:nvSpPr>
          <p:cNvPr id="5" name="Shape 3"/>
          <p:cNvSpPr/>
          <p:nvPr/>
        </p:nvSpPr>
        <p:spPr>
          <a:xfrm>
            <a:off x="1501616" y="4673441"/>
            <a:ext cx="11627048" cy="28218"/>
          </a:xfrm>
          <a:prstGeom prst="roundRect">
            <a:avLst>
              <a:gd name="adj" fmla="val 144263"/>
            </a:avLst>
          </a:prstGeom>
          <a:solidFill>
            <a:srgbClr val="5D606B"/>
          </a:solidFill>
        </p:spPr>
      </p:sp>
      <p:sp>
        <p:nvSpPr>
          <p:cNvPr id="6" name="Shape 4"/>
          <p:cNvSpPr/>
          <p:nvPr/>
        </p:nvSpPr>
        <p:spPr>
          <a:xfrm>
            <a:off x="3745051" y="3881973"/>
            <a:ext cx="28218" cy="791527"/>
          </a:xfrm>
          <a:prstGeom prst="roundRect">
            <a:avLst>
              <a:gd name="adj" fmla="val 144263"/>
            </a:avLst>
          </a:prstGeom>
          <a:solidFill>
            <a:srgbClr val="5D606B"/>
          </a:solidFill>
        </p:spPr>
      </p:sp>
      <p:sp>
        <p:nvSpPr>
          <p:cNvPr id="7" name="Shape 5"/>
          <p:cNvSpPr/>
          <p:nvPr/>
        </p:nvSpPr>
        <p:spPr>
          <a:xfrm>
            <a:off x="3504843" y="4419064"/>
            <a:ext cx="508754" cy="508754"/>
          </a:xfrm>
          <a:prstGeom prst="roundRect">
            <a:avLst>
              <a:gd name="adj" fmla="val 8002"/>
            </a:avLst>
          </a:prstGeom>
          <a:solidFill>
            <a:srgbClr val="444752"/>
          </a:solidFill>
        </p:spPr>
      </p:sp>
      <p:sp>
        <p:nvSpPr>
          <p:cNvPr id="8" name="Text 6"/>
          <p:cNvSpPr/>
          <p:nvPr/>
        </p:nvSpPr>
        <p:spPr>
          <a:xfrm>
            <a:off x="3701058" y="4513719"/>
            <a:ext cx="116205" cy="319326"/>
          </a:xfrm>
          <a:prstGeom prst="rect">
            <a:avLst/>
          </a:prstGeom>
          <a:noFill/>
        </p:spPr>
        <p:txBody>
          <a:bodyPr wrap="none" rtlCol="0" anchor="t"/>
          <a:lstStyle/>
          <a:p>
            <a:pPr marL="0" indent="0" algn="ctr">
              <a:lnSpc>
                <a:spcPts val="2515"/>
              </a:lnSpc>
              <a:buNone/>
            </a:pPr>
            <a:r>
              <a:rPr lang="en-US" sz="2515" dirty="0">
                <a:solidFill>
                  <a:srgbClr val="D6E5EF"/>
                </a:solidFill>
                <a:latin typeface="Lora" pitchFamily="34" charset="0"/>
                <a:ea typeface="Lora" pitchFamily="34" charset="-122"/>
                <a:cs typeface="Lora" pitchFamily="34" charset="-120"/>
              </a:rPr>
              <a:t>1</a:t>
            </a:r>
            <a:endParaRPr lang="en-US" sz="2515" dirty="0"/>
          </a:p>
        </p:txBody>
      </p:sp>
      <p:sp>
        <p:nvSpPr>
          <p:cNvPr id="9" name="Text 7"/>
          <p:cNvSpPr/>
          <p:nvPr/>
        </p:nvSpPr>
        <p:spPr>
          <a:xfrm>
            <a:off x="2428875" y="1740813"/>
            <a:ext cx="2660571" cy="332542"/>
          </a:xfrm>
          <a:prstGeom prst="rect">
            <a:avLst/>
          </a:prstGeom>
          <a:noFill/>
        </p:spPr>
        <p:txBody>
          <a:bodyPr wrap="none" rtlCol="0" anchor="t"/>
          <a:lstStyle/>
          <a:p>
            <a:pPr marL="0" indent="0" algn="ctr">
              <a:lnSpc>
                <a:spcPts val="2620"/>
              </a:lnSpc>
              <a:buNone/>
            </a:pPr>
            <a:r>
              <a:rPr lang="en-US" sz="2095" dirty="0">
                <a:latin typeface="Lora" pitchFamily="34" charset="0"/>
                <a:ea typeface="Lora" pitchFamily="34" charset="-122"/>
                <a:cs typeface="Lora" pitchFamily="34" charset="-120"/>
              </a:rPr>
              <a:t>Metric Selection</a:t>
            </a:r>
            <a:endParaRPr lang="en-US" sz="2095" dirty="0"/>
          </a:p>
        </p:txBody>
      </p:sp>
      <p:sp>
        <p:nvSpPr>
          <p:cNvPr id="10" name="Text 8"/>
          <p:cNvSpPr/>
          <p:nvPr/>
        </p:nvSpPr>
        <p:spPr>
          <a:xfrm>
            <a:off x="1727716" y="2208967"/>
            <a:ext cx="4062889" cy="1446848"/>
          </a:xfrm>
          <a:prstGeom prst="rect">
            <a:avLst/>
          </a:prstGeom>
          <a:noFill/>
        </p:spPr>
        <p:txBody>
          <a:bodyPr wrap="square" rtlCol="0" anchor="t"/>
          <a:lstStyle/>
          <a:p>
            <a:pPr marL="0" indent="0" algn="ctr">
              <a:lnSpc>
                <a:spcPts val="2850"/>
              </a:lnSpc>
              <a:buNone/>
            </a:pPr>
            <a:r>
              <a:rPr lang="en-US" sz="1780" dirty="0">
                <a:latin typeface="Source Sans Pro" pitchFamily="34" charset="0"/>
                <a:ea typeface="Source Sans Pro" pitchFamily="34" charset="-122"/>
                <a:cs typeface="Source Sans Pro" pitchFamily="34" charset="-120"/>
              </a:rPr>
              <a:t>Choose appropriate evaluation metrics, such as BLEU, METEOR, and CIDEr, to assess the quality of the generated captions for images.</a:t>
            </a:r>
            <a:endParaRPr lang="en-US" sz="1780" dirty="0"/>
          </a:p>
        </p:txBody>
      </p:sp>
      <p:sp>
        <p:nvSpPr>
          <p:cNvPr id="11" name="Shape 9"/>
          <p:cNvSpPr/>
          <p:nvPr/>
        </p:nvSpPr>
        <p:spPr>
          <a:xfrm>
            <a:off x="6115586" y="4673382"/>
            <a:ext cx="28218" cy="791527"/>
          </a:xfrm>
          <a:prstGeom prst="roundRect">
            <a:avLst>
              <a:gd name="adj" fmla="val 144263"/>
            </a:avLst>
          </a:prstGeom>
          <a:solidFill>
            <a:srgbClr val="5D606B"/>
          </a:solidFill>
        </p:spPr>
      </p:sp>
      <p:sp>
        <p:nvSpPr>
          <p:cNvPr id="12" name="Shape 10"/>
          <p:cNvSpPr/>
          <p:nvPr/>
        </p:nvSpPr>
        <p:spPr>
          <a:xfrm>
            <a:off x="5875377" y="4419064"/>
            <a:ext cx="508754" cy="508754"/>
          </a:xfrm>
          <a:prstGeom prst="roundRect">
            <a:avLst>
              <a:gd name="adj" fmla="val 8002"/>
            </a:avLst>
          </a:prstGeom>
          <a:solidFill>
            <a:srgbClr val="444752"/>
          </a:solidFill>
        </p:spPr>
      </p:sp>
      <p:sp>
        <p:nvSpPr>
          <p:cNvPr id="13" name="Text 11"/>
          <p:cNvSpPr/>
          <p:nvPr/>
        </p:nvSpPr>
        <p:spPr>
          <a:xfrm>
            <a:off x="6043970" y="4513719"/>
            <a:ext cx="171450" cy="319326"/>
          </a:xfrm>
          <a:prstGeom prst="rect">
            <a:avLst/>
          </a:prstGeom>
          <a:noFill/>
        </p:spPr>
        <p:txBody>
          <a:bodyPr wrap="none" rtlCol="0" anchor="t"/>
          <a:lstStyle/>
          <a:p>
            <a:pPr marL="0" indent="0" algn="ctr">
              <a:lnSpc>
                <a:spcPts val="2515"/>
              </a:lnSpc>
              <a:buNone/>
            </a:pPr>
            <a:r>
              <a:rPr lang="en-US" sz="2515" dirty="0">
                <a:solidFill>
                  <a:srgbClr val="D6E5EF"/>
                </a:solidFill>
                <a:latin typeface="Lora" pitchFamily="34" charset="0"/>
                <a:ea typeface="Lora" pitchFamily="34" charset="-122"/>
                <a:cs typeface="Lora" pitchFamily="34" charset="-120"/>
              </a:rPr>
              <a:t>2</a:t>
            </a:r>
            <a:endParaRPr lang="en-US" sz="2515" dirty="0"/>
          </a:p>
        </p:txBody>
      </p:sp>
      <p:sp>
        <p:nvSpPr>
          <p:cNvPr id="14" name="Text 12"/>
          <p:cNvSpPr/>
          <p:nvPr/>
        </p:nvSpPr>
        <p:spPr>
          <a:xfrm>
            <a:off x="4755118" y="5691068"/>
            <a:ext cx="2749272" cy="332542"/>
          </a:xfrm>
          <a:prstGeom prst="rect">
            <a:avLst/>
          </a:prstGeom>
          <a:noFill/>
        </p:spPr>
        <p:txBody>
          <a:bodyPr wrap="none" rtlCol="0" anchor="t"/>
          <a:lstStyle/>
          <a:p>
            <a:pPr marL="0" indent="0" algn="ctr">
              <a:lnSpc>
                <a:spcPts val="2620"/>
              </a:lnSpc>
              <a:buNone/>
            </a:pPr>
            <a:r>
              <a:rPr lang="en-US" sz="2095" dirty="0">
                <a:latin typeface="Lora" pitchFamily="34" charset="0"/>
                <a:ea typeface="Lora" pitchFamily="34" charset="-122"/>
                <a:cs typeface="Lora" pitchFamily="34" charset="-120"/>
              </a:rPr>
              <a:t>Validation and Testing</a:t>
            </a:r>
            <a:endParaRPr lang="en-US" sz="2095" dirty="0"/>
          </a:p>
        </p:txBody>
      </p:sp>
      <p:sp>
        <p:nvSpPr>
          <p:cNvPr id="15" name="Text 13"/>
          <p:cNvSpPr/>
          <p:nvPr/>
        </p:nvSpPr>
        <p:spPr>
          <a:xfrm>
            <a:off x="4098250" y="6159222"/>
            <a:ext cx="4063008" cy="1446848"/>
          </a:xfrm>
          <a:prstGeom prst="rect">
            <a:avLst/>
          </a:prstGeom>
          <a:noFill/>
        </p:spPr>
        <p:txBody>
          <a:bodyPr wrap="square" rtlCol="0" anchor="t"/>
          <a:lstStyle/>
          <a:p>
            <a:pPr marL="0" indent="0" algn="ctr">
              <a:lnSpc>
                <a:spcPts val="2850"/>
              </a:lnSpc>
              <a:buNone/>
            </a:pPr>
            <a:r>
              <a:rPr lang="en-US" sz="1780" dirty="0">
                <a:latin typeface="Source Sans Pro" pitchFamily="34" charset="0"/>
                <a:ea typeface="Source Sans Pro" pitchFamily="34" charset="-122"/>
                <a:cs typeface="Source Sans Pro" pitchFamily="34" charset="-120"/>
              </a:rPr>
              <a:t>Split the image dataset into training, validation, and test sets to evaluate the model's performance on unseen data.</a:t>
            </a:r>
            <a:endParaRPr lang="en-US" sz="1780" dirty="0"/>
          </a:p>
        </p:txBody>
      </p:sp>
      <p:sp>
        <p:nvSpPr>
          <p:cNvPr id="16" name="Shape 14"/>
          <p:cNvSpPr/>
          <p:nvPr/>
        </p:nvSpPr>
        <p:spPr>
          <a:xfrm>
            <a:off x="8486239" y="3881973"/>
            <a:ext cx="28218" cy="791527"/>
          </a:xfrm>
          <a:prstGeom prst="roundRect">
            <a:avLst>
              <a:gd name="adj" fmla="val 144263"/>
            </a:avLst>
          </a:prstGeom>
          <a:solidFill>
            <a:srgbClr val="5D606B"/>
          </a:solidFill>
        </p:spPr>
      </p:sp>
      <p:sp>
        <p:nvSpPr>
          <p:cNvPr id="17" name="Shape 15"/>
          <p:cNvSpPr/>
          <p:nvPr/>
        </p:nvSpPr>
        <p:spPr>
          <a:xfrm>
            <a:off x="8246031" y="4419064"/>
            <a:ext cx="508754" cy="508754"/>
          </a:xfrm>
          <a:prstGeom prst="roundRect">
            <a:avLst>
              <a:gd name="adj" fmla="val 8002"/>
            </a:avLst>
          </a:prstGeom>
          <a:solidFill>
            <a:srgbClr val="444752"/>
          </a:solidFill>
        </p:spPr>
      </p:sp>
      <p:sp>
        <p:nvSpPr>
          <p:cNvPr id="18" name="Text 16"/>
          <p:cNvSpPr/>
          <p:nvPr/>
        </p:nvSpPr>
        <p:spPr>
          <a:xfrm>
            <a:off x="8411408" y="4513719"/>
            <a:ext cx="177879" cy="319326"/>
          </a:xfrm>
          <a:prstGeom prst="rect">
            <a:avLst/>
          </a:prstGeom>
          <a:noFill/>
        </p:spPr>
        <p:txBody>
          <a:bodyPr wrap="none" rtlCol="0" anchor="t"/>
          <a:lstStyle/>
          <a:p>
            <a:pPr marL="0" indent="0" algn="ctr">
              <a:lnSpc>
                <a:spcPts val="2515"/>
              </a:lnSpc>
              <a:buNone/>
            </a:pPr>
            <a:r>
              <a:rPr lang="en-US" sz="2515" dirty="0">
                <a:solidFill>
                  <a:srgbClr val="D6E5EF"/>
                </a:solidFill>
                <a:latin typeface="Lora" pitchFamily="34" charset="0"/>
                <a:ea typeface="Lora" pitchFamily="34" charset="-122"/>
                <a:cs typeface="Lora" pitchFamily="34" charset="-120"/>
              </a:rPr>
              <a:t>3</a:t>
            </a:r>
            <a:endParaRPr lang="en-US" sz="2515" dirty="0"/>
          </a:p>
        </p:txBody>
      </p:sp>
      <p:sp>
        <p:nvSpPr>
          <p:cNvPr id="19" name="Text 17"/>
          <p:cNvSpPr/>
          <p:nvPr/>
        </p:nvSpPr>
        <p:spPr>
          <a:xfrm>
            <a:off x="7170063" y="1740813"/>
            <a:ext cx="2660571" cy="332542"/>
          </a:xfrm>
          <a:prstGeom prst="rect">
            <a:avLst/>
          </a:prstGeom>
          <a:noFill/>
        </p:spPr>
        <p:txBody>
          <a:bodyPr wrap="none" rtlCol="0" anchor="t"/>
          <a:lstStyle/>
          <a:p>
            <a:pPr marL="0" indent="0" algn="ctr">
              <a:lnSpc>
                <a:spcPts val="2620"/>
              </a:lnSpc>
              <a:buNone/>
            </a:pPr>
            <a:r>
              <a:rPr lang="en-US" sz="2095" dirty="0">
                <a:latin typeface="Lora" pitchFamily="34" charset="0"/>
                <a:ea typeface="Lora" pitchFamily="34" charset="-122"/>
                <a:cs typeface="Lora" pitchFamily="34" charset="-120"/>
              </a:rPr>
              <a:t>Qualitative Analysis</a:t>
            </a:r>
            <a:endParaRPr lang="en-US" sz="2095" dirty="0"/>
          </a:p>
        </p:txBody>
      </p:sp>
      <p:sp>
        <p:nvSpPr>
          <p:cNvPr id="20" name="Text 18"/>
          <p:cNvSpPr/>
          <p:nvPr/>
        </p:nvSpPr>
        <p:spPr>
          <a:xfrm>
            <a:off x="6468904" y="2208967"/>
            <a:ext cx="4063008" cy="1446848"/>
          </a:xfrm>
          <a:prstGeom prst="rect">
            <a:avLst/>
          </a:prstGeom>
          <a:noFill/>
        </p:spPr>
        <p:txBody>
          <a:bodyPr wrap="square" rtlCol="0" anchor="t"/>
          <a:lstStyle/>
          <a:p>
            <a:pPr marL="0" indent="0" algn="ctr">
              <a:lnSpc>
                <a:spcPts val="2850"/>
              </a:lnSpc>
              <a:buNone/>
            </a:pPr>
            <a:r>
              <a:rPr lang="en-US" sz="1780" dirty="0">
                <a:latin typeface="Source Sans Pro" pitchFamily="34" charset="0"/>
                <a:ea typeface="Source Sans Pro" pitchFamily="34" charset="-122"/>
                <a:cs typeface="Source Sans Pro" pitchFamily="34" charset="-120"/>
              </a:rPr>
              <a:t>Manually review the model's output on images to identify areas for improvement and gain insights into its strengths and limitations.</a:t>
            </a:r>
            <a:endParaRPr lang="en-US" sz="1780" dirty="0"/>
          </a:p>
        </p:txBody>
      </p:sp>
      <p:sp>
        <p:nvSpPr>
          <p:cNvPr id="21" name="Shape 19"/>
          <p:cNvSpPr/>
          <p:nvPr/>
        </p:nvSpPr>
        <p:spPr>
          <a:xfrm>
            <a:off x="10856893" y="4673382"/>
            <a:ext cx="28218" cy="791527"/>
          </a:xfrm>
          <a:prstGeom prst="roundRect">
            <a:avLst>
              <a:gd name="adj" fmla="val 144263"/>
            </a:avLst>
          </a:prstGeom>
          <a:solidFill>
            <a:srgbClr val="5D606B"/>
          </a:solidFill>
        </p:spPr>
      </p:sp>
      <p:sp>
        <p:nvSpPr>
          <p:cNvPr id="22" name="Shape 20"/>
          <p:cNvSpPr/>
          <p:nvPr/>
        </p:nvSpPr>
        <p:spPr>
          <a:xfrm>
            <a:off x="10616684" y="4419064"/>
            <a:ext cx="508754" cy="508754"/>
          </a:xfrm>
          <a:prstGeom prst="roundRect">
            <a:avLst>
              <a:gd name="adj" fmla="val 8002"/>
            </a:avLst>
          </a:prstGeom>
          <a:solidFill>
            <a:srgbClr val="444752"/>
          </a:solidFill>
        </p:spPr>
      </p:sp>
      <p:sp>
        <p:nvSpPr>
          <p:cNvPr id="23" name="Text 21"/>
          <p:cNvSpPr/>
          <p:nvPr/>
        </p:nvSpPr>
        <p:spPr>
          <a:xfrm>
            <a:off x="10784443" y="4513719"/>
            <a:ext cx="173117" cy="319326"/>
          </a:xfrm>
          <a:prstGeom prst="rect">
            <a:avLst/>
          </a:prstGeom>
          <a:noFill/>
        </p:spPr>
        <p:txBody>
          <a:bodyPr wrap="none" rtlCol="0" anchor="t"/>
          <a:lstStyle/>
          <a:p>
            <a:pPr marL="0" indent="0" algn="ctr">
              <a:lnSpc>
                <a:spcPts val="2515"/>
              </a:lnSpc>
              <a:buNone/>
            </a:pPr>
            <a:r>
              <a:rPr lang="en-US" sz="2515" dirty="0">
                <a:solidFill>
                  <a:srgbClr val="D6E5EF"/>
                </a:solidFill>
                <a:latin typeface="Lora" pitchFamily="34" charset="0"/>
                <a:ea typeface="Lora" pitchFamily="34" charset="-122"/>
                <a:cs typeface="Lora" pitchFamily="34" charset="-120"/>
              </a:rPr>
              <a:t>4</a:t>
            </a:r>
            <a:endParaRPr lang="en-US" sz="2515" dirty="0"/>
          </a:p>
        </p:txBody>
      </p:sp>
      <p:sp>
        <p:nvSpPr>
          <p:cNvPr id="24" name="Text 22"/>
          <p:cNvSpPr/>
          <p:nvPr/>
        </p:nvSpPr>
        <p:spPr>
          <a:xfrm>
            <a:off x="9540716" y="5691068"/>
            <a:ext cx="2660571" cy="332542"/>
          </a:xfrm>
          <a:prstGeom prst="rect">
            <a:avLst/>
          </a:prstGeom>
          <a:noFill/>
        </p:spPr>
        <p:txBody>
          <a:bodyPr wrap="none" rtlCol="0" anchor="t"/>
          <a:lstStyle/>
          <a:p>
            <a:pPr marL="0" indent="0" algn="ctr">
              <a:lnSpc>
                <a:spcPts val="2620"/>
              </a:lnSpc>
              <a:buNone/>
            </a:pPr>
            <a:r>
              <a:rPr lang="en-US" sz="2095" dirty="0">
                <a:latin typeface="Lora" pitchFamily="34" charset="0"/>
                <a:ea typeface="Lora" pitchFamily="34" charset="-122"/>
                <a:cs typeface="Lora" pitchFamily="34" charset="-120"/>
              </a:rPr>
              <a:t>Benchmarking</a:t>
            </a:r>
            <a:endParaRPr lang="en-US" sz="2095" dirty="0"/>
          </a:p>
        </p:txBody>
      </p:sp>
      <p:sp>
        <p:nvSpPr>
          <p:cNvPr id="25" name="Text 23"/>
          <p:cNvSpPr/>
          <p:nvPr/>
        </p:nvSpPr>
        <p:spPr>
          <a:xfrm>
            <a:off x="8839557" y="6159222"/>
            <a:ext cx="4063008" cy="1085136"/>
          </a:xfrm>
          <a:prstGeom prst="rect">
            <a:avLst/>
          </a:prstGeom>
          <a:noFill/>
        </p:spPr>
        <p:txBody>
          <a:bodyPr wrap="square" rtlCol="0" anchor="t"/>
          <a:lstStyle/>
          <a:p>
            <a:pPr marL="0" indent="0" algn="ctr">
              <a:lnSpc>
                <a:spcPts val="2850"/>
              </a:lnSpc>
              <a:buNone/>
            </a:pPr>
            <a:r>
              <a:rPr lang="en-US" sz="1780" dirty="0">
                <a:latin typeface="Source Sans Pro" pitchFamily="34" charset="0"/>
                <a:ea typeface="Source Sans Pro" pitchFamily="34" charset="-122"/>
                <a:cs typeface="Source Sans Pro" pitchFamily="34" charset="-120"/>
              </a:rPr>
              <a:t>Compare the model's performance to state-of-the-art image captioning approaches to measure its effectiveness.</a:t>
            </a:r>
            <a:endParaRPr lang="en-US" sz="178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06F737-5433-BA95-57F3-7286E7F637A1}"/>
              </a:ext>
            </a:extLst>
          </p:cNvPr>
          <p:cNvSpPr txBox="1"/>
          <p:nvPr/>
        </p:nvSpPr>
        <p:spPr>
          <a:xfrm>
            <a:off x="3578578" y="2957689"/>
            <a:ext cx="7473244" cy="1754326"/>
          </a:xfrm>
          <a:prstGeom prst="rect">
            <a:avLst/>
          </a:prstGeom>
          <a:noFill/>
        </p:spPr>
        <p:txBody>
          <a:bodyPr wrap="square" rtlCol="0">
            <a:spAutoFit/>
          </a:bodyPr>
          <a:lstStyle/>
          <a:p>
            <a:pPr algn="ctr"/>
            <a:r>
              <a:rPr lang="en-US" sz="5400" i="1" u="sng" dirty="0"/>
              <a:t>Project </a:t>
            </a:r>
          </a:p>
          <a:p>
            <a:pPr algn="ctr"/>
            <a:r>
              <a:rPr lang="en-US" sz="5400" i="1" u="sng" dirty="0"/>
              <a:t>Dashboard/Demo</a:t>
            </a:r>
            <a:endParaRPr lang="en-IN" sz="5400" i="1" u="sng" dirty="0"/>
          </a:p>
        </p:txBody>
      </p:sp>
    </p:spTree>
    <p:extLst>
      <p:ext uri="{BB962C8B-B14F-4D97-AF65-F5344CB8AC3E}">
        <p14:creationId xmlns:p14="http://schemas.microsoft.com/office/powerpoint/2010/main" val="24107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2">
            <a:extLst>
              <a:ext uri="{FF2B5EF4-FFF2-40B4-BE49-F238E27FC236}">
                <a16:creationId xmlns:a16="http://schemas.microsoft.com/office/drawing/2014/main" id="{AD39027E-6BAB-B7F3-647C-E65E6E928165}"/>
              </a:ext>
            </a:extLst>
          </p:cNvPr>
          <p:cNvSpPr/>
          <p:nvPr/>
        </p:nvSpPr>
        <p:spPr>
          <a:xfrm>
            <a:off x="826650" y="1221356"/>
            <a:ext cx="8565356" cy="708779"/>
          </a:xfrm>
          <a:prstGeom prst="rect">
            <a:avLst/>
          </a:prstGeom>
          <a:noFill/>
          <a:ln/>
        </p:spPr>
        <p:txBody>
          <a:bodyPr wrap="none" rtlCol="0" anchor="t"/>
          <a:lstStyle/>
          <a:p>
            <a:pPr marL="0" indent="0">
              <a:lnSpc>
                <a:spcPts val="5581"/>
              </a:lnSpc>
              <a:buNone/>
            </a:pPr>
            <a:r>
              <a:rPr lang="en-US" sz="4465" dirty="0">
                <a:latin typeface="Libre Baskerville" pitchFamily="34" charset="0"/>
                <a:ea typeface="Libre Baskerville" pitchFamily="34" charset="-122"/>
                <a:cs typeface="Libre Baskerville" pitchFamily="34" charset="-120"/>
              </a:rPr>
              <a:t>Conclusion and Future Scope</a:t>
            </a:r>
            <a:endParaRPr lang="en-US" sz="4465" dirty="0"/>
          </a:p>
        </p:txBody>
      </p:sp>
      <p:sp>
        <p:nvSpPr>
          <p:cNvPr id="29" name="Text 3">
            <a:extLst>
              <a:ext uri="{FF2B5EF4-FFF2-40B4-BE49-F238E27FC236}">
                <a16:creationId xmlns:a16="http://schemas.microsoft.com/office/drawing/2014/main" id="{9F0B56ED-5B19-E97B-642C-59F6341059CE}"/>
              </a:ext>
            </a:extLst>
          </p:cNvPr>
          <p:cNvSpPr/>
          <p:nvPr/>
        </p:nvSpPr>
        <p:spPr>
          <a:xfrm>
            <a:off x="826651" y="2270297"/>
            <a:ext cx="12765172" cy="725805"/>
          </a:xfrm>
          <a:prstGeom prst="rect">
            <a:avLst/>
          </a:prstGeom>
          <a:noFill/>
          <a:ln/>
        </p:spPr>
        <p:txBody>
          <a:bodyPr wrap="square" rtlCol="0" anchor="t"/>
          <a:lstStyle/>
          <a:p>
            <a:pPr marL="0" indent="0">
              <a:lnSpc>
                <a:spcPts val="2858"/>
              </a:lnSpc>
              <a:buNone/>
            </a:pPr>
            <a:r>
              <a:rPr lang="en-US" sz="1786" dirty="0">
                <a:solidFill>
                  <a:srgbClr val="49495A"/>
                </a:solidFill>
                <a:latin typeface="Open Sans" pitchFamily="34" charset="0"/>
                <a:ea typeface="Open Sans" pitchFamily="34" charset="-122"/>
                <a:cs typeface="Open Sans" pitchFamily="34" charset="-120"/>
              </a:rPr>
              <a:t>Image captioning has made significant progress in identifying the context and describing the input image, but there are ongoing efforts to improve its accuracy, fluency, and ability to capture nuanced details and context.</a:t>
            </a:r>
            <a:endParaRPr lang="en-US" sz="1786" dirty="0"/>
          </a:p>
        </p:txBody>
      </p:sp>
      <p:pic>
        <p:nvPicPr>
          <p:cNvPr id="30" name="Image 0" descr="preencoded.png">
            <a:extLst>
              <a:ext uri="{FF2B5EF4-FFF2-40B4-BE49-F238E27FC236}">
                <a16:creationId xmlns:a16="http://schemas.microsoft.com/office/drawing/2014/main" id="{6A6D2935-B1AE-04FD-AFAF-4573BFD61FAD}"/>
              </a:ext>
            </a:extLst>
          </p:cNvPr>
          <p:cNvPicPr>
            <a:picLocks noChangeAspect="1"/>
          </p:cNvPicPr>
          <p:nvPr/>
        </p:nvPicPr>
        <p:blipFill>
          <a:blip r:embed="rId3"/>
          <a:stretch>
            <a:fillRect/>
          </a:stretch>
        </p:blipFill>
        <p:spPr>
          <a:xfrm>
            <a:off x="1086297" y="3273831"/>
            <a:ext cx="566976" cy="566976"/>
          </a:xfrm>
          <a:prstGeom prst="rect">
            <a:avLst/>
          </a:prstGeom>
        </p:spPr>
      </p:pic>
      <p:sp>
        <p:nvSpPr>
          <p:cNvPr id="31" name="Text 4">
            <a:extLst>
              <a:ext uri="{FF2B5EF4-FFF2-40B4-BE49-F238E27FC236}">
                <a16:creationId xmlns:a16="http://schemas.microsoft.com/office/drawing/2014/main" id="{56294BAC-6413-B5BB-72A8-1A09B2FEED67}"/>
              </a:ext>
            </a:extLst>
          </p:cNvPr>
          <p:cNvSpPr/>
          <p:nvPr/>
        </p:nvSpPr>
        <p:spPr>
          <a:xfrm>
            <a:off x="1086297" y="4067621"/>
            <a:ext cx="2835235" cy="354330"/>
          </a:xfrm>
          <a:prstGeom prst="rect">
            <a:avLst/>
          </a:prstGeom>
          <a:noFill/>
          <a:ln/>
        </p:spPr>
        <p:txBody>
          <a:bodyPr wrap="none" rtlCol="0" anchor="t"/>
          <a:lstStyle/>
          <a:p>
            <a:pPr marL="0" indent="0" algn="l">
              <a:lnSpc>
                <a:spcPts val="2791"/>
              </a:lnSpc>
              <a:buNone/>
            </a:pPr>
            <a:r>
              <a:rPr lang="en-US" sz="2233" dirty="0">
                <a:solidFill>
                  <a:srgbClr val="49495A"/>
                </a:solidFill>
                <a:latin typeface="Libre Baskerville" pitchFamily="34" charset="0"/>
                <a:ea typeface="Libre Baskerville" pitchFamily="34" charset="-122"/>
                <a:cs typeface="Libre Baskerville" pitchFamily="34" charset="-120"/>
              </a:rPr>
              <a:t>Video Captioning</a:t>
            </a:r>
            <a:endParaRPr lang="en-US" sz="2233" dirty="0"/>
          </a:p>
        </p:txBody>
      </p:sp>
      <p:sp>
        <p:nvSpPr>
          <p:cNvPr id="32" name="Text 5">
            <a:extLst>
              <a:ext uri="{FF2B5EF4-FFF2-40B4-BE49-F238E27FC236}">
                <a16:creationId xmlns:a16="http://schemas.microsoft.com/office/drawing/2014/main" id="{96C7D929-D9D4-779B-BA45-AE7643242F5E}"/>
              </a:ext>
            </a:extLst>
          </p:cNvPr>
          <p:cNvSpPr/>
          <p:nvPr/>
        </p:nvSpPr>
        <p:spPr>
          <a:xfrm>
            <a:off x="1086297" y="4558039"/>
            <a:ext cx="4120753" cy="1088708"/>
          </a:xfrm>
          <a:prstGeom prst="rect">
            <a:avLst/>
          </a:prstGeom>
          <a:noFill/>
          <a:ln/>
        </p:spPr>
        <p:txBody>
          <a:bodyPr wrap="square" rtlCol="0" anchor="t"/>
          <a:lstStyle/>
          <a:p>
            <a:pPr marL="0" indent="0" algn="l">
              <a:lnSpc>
                <a:spcPts val="2858"/>
              </a:lnSpc>
              <a:buNone/>
            </a:pPr>
            <a:r>
              <a:rPr lang="en-US" sz="1786" dirty="0">
                <a:solidFill>
                  <a:srgbClr val="49495A"/>
                </a:solidFill>
                <a:latin typeface="Open Sans" pitchFamily="34" charset="0"/>
                <a:ea typeface="Open Sans" pitchFamily="34" charset="-122"/>
                <a:cs typeface="Open Sans" pitchFamily="34" charset="-120"/>
              </a:rPr>
              <a:t>Extending image captioning to generate descriptions for video sequences.</a:t>
            </a:r>
            <a:endParaRPr lang="en-US" sz="1786" dirty="0"/>
          </a:p>
        </p:txBody>
      </p:sp>
      <p:pic>
        <p:nvPicPr>
          <p:cNvPr id="33" name="Image 1" descr="preencoded.png">
            <a:extLst>
              <a:ext uri="{FF2B5EF4-FFF2-40B4-BE49-F238E27FC236}">
                <a16:creationId xmlns:a16="http://schemas.microsoft.com/office/drawing/2014/main" id="{8D9C6E9A-F094-96F0-8A8F-450DFF1AF580}"/>
              </a:ext>
            </a:extLst>
          </p:cNvPr>
          <p:cNvPicPr>
            <a:picLocks noChangeAspect="1"/>
          </p:cNvPicPr>
          <p:nvPr/>
        </p:nvPicPr>
        <p:blipFill>
          <a:blip r:embed="rId4"/>
          <a:stretch>
            <a:fillRect/>
          </a:stretch>
        </p:blipFill>
        <p:spPr>
          <a:xfrm>
            <a:off x="9241028" y="3273831"/>
            <a:ext cx="566976" cy="566976"/>
          </a:xfrm>
          <a:prstGeom prst="rect">
            <a:avLst/>
          </a:prstGeom>
        </p:spPr>
      </p:pic>
      <p:sp>
        <p:nvSpPr>
          <p:cNvPr id="34" name="Text 6">
            <a:extLst>
              <a:ext uri="{FF2B5EF4-FFF2-40B4-BE49-F238E27FC236}">
                <a16:creationId xmlns:a16="http://schemas.microsoft.com/office/drawing/2014/main" id="{D332F93F-6C61-AF36-80AF-CE23BCAE442A}"/>
              </a:ext>
            </a:extLst>
          </p:cNvPr>
          <p:cNvSpPr/>
          <p:nvPr/>
        </p:nvSpPr>
        <p:spPr>
          <a:xfrm>
            <a:off x="9241028" y="4067621"/>
            <a:ext cx="3485555" cy="354330"/>
          </a:xfrm>
          <a:prstGeom prst="rect">
            <a:avLst/>
          </a:prstGeom>
          <a:noFill/>
          <a:ln/>
        </p:spPr>
        <p:txBody>
          <a:bodyPr wrap="none" rtlCol="0" anchor="t"/>
          <a:lstStyle/>
          <a:p>
            <a:pPr marL="0" indent="0" algn="l">
              <a:lnSpc>
                <a:spcPts val="2791"/>
              </a:lnSpc>
              <a:buNone/>
            </a:pPr>
            <a:r>
              <a:rPr lang="en-US" sz="2233" dirty="0">
                <a:solidFill>
                  <a:srgbClr val="49495A"/>
                </a:solidFill>
                <a:latin typeface="Libre Baskerville" pitchFamily="34" charset="0"/>
                <a:ea typeface="Libre Baskerville" pitchFamily="34" charset="-122"/>
                <a:cs typeface="Libre Baskerville" pitchFamily="34" charset="-120"/>
              </a:rPr>
              <a:t>Multilingual Captioning</a:t>
            </a:r>
            <a:endParaRPr lang="en-US" sz="2233" dirty="0"/>
          </a:p>
        </p:txBody>
      </p:sp>
      <p:sp>
        <p:nvSpPr>
          <p:cNvPr id="35" name="Text 7">
            <a:extLst>
              <a:ext uri="{FF2B5EF4-FFF2-40B4-BE49-F238E27FC236}">
                <a16:creationId xmlns:a16="http://schemas.microsoft.com/office/drawing/2014/main" id="{236AFF74-7C61-BF5C-7051-1670BA89F457}"/>
              </a:ext>
            </a:extLst>
          </p:cNvPr>
          <p:cNvSpPr/>
          <p:nvPr/>
        </p:nvSpPr>
        <p:spPr>
          <a:xfrm>
            <a:off x="9241028" y="4558039"/>
            <a:ext cx="4120872" cy="725805"/>
          </a:xfrm>
          <a:prstGeom prst="rect">
            <a:avLst/>
          </a:prstGeom>
          <a:noFill/>
          <a:ln/>
        </p:spPr>
        <p:txBody>
          <a:bodyPr wrap="square" rtlCol="0" anchor="t"/>
          <a:lstStyle/>
          <a:p>
            <a:pPr marL="0" indent="0" algn="l">
              <a:lnSpc>
                <a:spcPts val="2858"/>
              </a:lnSpc>
              <a:buNone/>
            </a:pPr>
            <a:r>
              <a:rPr lang="en-US" sz="1786" dirty="0">
                <a:solidFill>
                  <a:srgbClr val="49495A"/>
                </a:solidFill>
                <a:latin typeface="Open Sans" pitchFamily="34" charset="0"/>
                <a:ea typeface="Open Sans" pitchFamily="34" charset="-122"/>
                <a:cs typeface="Open Sans" pitchFamily="34" charset="-120"/>
              </a:rPr>
              <a:t>Developing models that can generate captions in multiple languages.</a:t>
            </a:r>
            <a:endParaRPr lang="en-US" sz="1786" dirty="0"/>
          </a:p>
        </p:txBody>
      </p:sp>
      <p:pic>
        <p:nvPicPr>
          <p:cNvPr id="36" name="Image 2" descr="preencoded.png">
            <a:extLst>
              <a:ext uri="{FF2B5EF4-FFF2-40B4-BE49-F238E27FC236}">
                <a16:creationId xmlns:a16="http://schemas.microsoft.com/office/drawing/2014/main" id="{E806338D-A322-EFED-A311-E440FD42902D}"/>
              </a:ext>
            </a:extLst>
          </p:cNvPr>
          <p:cNvPicPr>
            <a:picLocks noChangeAspect="1"/>
          </p:cNvPicPr>
          <p:nvPr/>
        </p:nvPicPr>
        <p:blipFill>
          <a:blip r:embed="rId5"/>
          <a:stretch>
            <a:fillRect/>
          </a:stretch>
        </p:blipFill>
        <p:spPr>
          <a:xfrm>
            <a:off x="5163603" y="4925776"/>
            <a:ext cx="566976" cy="566976"/>
          </a:xfrm>
          <a:prstGeom prst="rect">
            <a:avLst/>
          </a:prstGeom>
        </p:spPr>
      </p:pic>
      <p:sp>
        <p:nvSpPr>
          <p:cNvPr id="37" name="Text 8">
            <a:extLst>
              <a:ext uri="{FF2B5EF4-FFF2-40B4-BE49-F238E27FC236}">
                <a16:creationId xmlns:a16="http://schemas.microsoft.com/office/drawing/2014/main" id="{1E7F7D54-FFC6-53F4-C251-B49877ACA5D4}"/>
              </a:ext>
            </a:extLst>
          </p:cNvPr>
          <p:cNvSpPr/>
          <p:nvPr/>
        </p:nvSpPr>
        <p:spPr>
          <a:xfrm>
            <a:off x="5163603" y="5719566"/>
            <a:ext cx="2913936" cy="354330"/>
          </a:xfrm>
          <a:prstGeom prst="rect">
            <a:avLst/>
          </a:prstGeom>
          <a:noFill/>
          <a:ln/>
        </p:spPr>
        <p:txBody>
          <a:bodyPr wrap="none" rtlCol="0" anchor="t"/>
          <a:lstStyle/>
          <a:p>
            <a:pPr marL="0" indent="0" algn="l">
              <a:lnSpc>
                <a:spcPts val="2791"/>
              </a:lnSpc>
              <a:buNone/>
            </a:pPr>
            <a:r>
              <a:rPr lang="en-US" sz="2233" dirty="0">
                <a:solidFill>
                  <a:srgbClr val="49495A"/>
                </a:solidFill>
                <a:latin typeface="Libre Baskerville" pitchFamily="34" charset="0"/>
                <a:ea typeface="Libre Baskerville" pitchFamily="34" charset="-122"/>
                <a:cs typeface="Libre Baskerville" pitchFamily="34" charset="-120"/>
              </a:rPr>
              <a:t>Creative Captioning</a:t>
            </a:r>
            <a:endParaRPr lang="en-US" sz="2233" dirty="0"/>
          </a:p>
        </p:txBody>
      </p:sp>
      <p:sp>
        <p:nvSpPr>
          <p:cNvPr id="38" name="Text 9">
            <a:extLst>
              <a:ext uri="{FF2B5EF4-FFF2-40B4-BE49-F238E27FC236}">
                <a16:creationId xmlns:a16="http://schemas.microsoft.com/office/drawing/2014/main" id="{24340577-0F8D-F800-67A4-A962517AE5DD}"/>
              </a:ext>
            </a:extLst>
          </p:cNvPr>
          <p:cNvSpPr/>
          <p:nvPr/>
        </p:nvSpPr>
        <p:spPr>
          <a:xfrm>
            <a:off x="5163603" y="6209984"/>
            <a:ext cx="4120872" cy="1088708"/>
          </a:xfrm>
          <a:prstGeom prst="rect">
            <a:avLst/>
          </a:prstGeom>
          <a:noFill/>
          <a:ln/>
        </p:spPr>
        <p:txBody>
          <a:bodyPr wrap="square" rtlCol="0" anchor="t"/>
          <a:lstStyle/>
          <a:p>
            <a:pPr marL="0" indent="0" algn="l">
              <a:lnSpc>
                <a:spcPts val="2858"/>
              </a:lnSpc>
              <a:buNone/>
            </a:pPr>
            <a:r>
              <a:rPr lang="en-US" sz="1786" dirty="0">
                <a:solidFill>
                  <a:srgbClr val="49495A"/>
                </a:solidFill>
                <a:latin typeface="Open Sans" pitchFamily="34" charset="0"/>
                <a:ea typeface="Open Sans" pitchFamily="34" charset="-122"/>
                <a:cs typeface="Open Sans" pitchFamily="34" charset="-120"/>
              </a:rPr>
              <a:t>Generating more descriptive and engaging captions that go beyond simple descriptions.</a:t>
            </a:r>
            <a:endParaRPr lang="en-US" sz="1786" dirty="0"/>
          </a:p>
        </p:txBody>
      </p:sp>
      <p:cxnSp>
        <p:nvCxnSpPr>
          <p:cNvPr id="40" name="Straight Connector 39">
            <a:extLst>
              <a:ext uri="{FF2B5EF4-FFF2-40B4-BE49-F238E27FC236}">
                <a16:creationId xmlns:a16="http://schemas.microsoft.com/office/drawing/2014/main" id="{9F981F25-CE3A-C2B8-FE35-93342FF8B773}"/>
              </a:ext>
            </a:extLst>
          </p:cNvPr>
          <p:cNvCxnSpPr/>
          <p:nvPr/>
        </p:nvCxnSpPr>
        <p:spPr>
          <a:xfrm flipV="1">
            <a:off x="790224" y="3115733"/>
            <a:ext cx="12970934" cy="7902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89725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1997751" y="569357"/>
            <a:ext cx="3893701" cy="486608"/>
          </a:xfrm>
          <a:prstGeom prst="rect">
            <a:avLst/>
          </a:prstGeom>
          <a:noFill/>
          <a:ln/>
        </p:spPr>
        <p:txBody>
          <a:bodyPr wrap="none" rtlCol="0" anchor="t"/>
          <a:lstStyle/>
          <a:p>
            <a:pPr>
              <a:lnSpc>
                <a:spcPts val="3832"/>
              </a:lnSpc>
            </a:pPr>
            <a:r>
              <a:rPr lang="en-US" sz="3067" b="1" kern="0" spc="-61" dirty="0">
                <a:solidFill>
                  <a:srgbClr val="000000"/>
                </a:solidFill>
                <a:latin typeface="adonis-web" pitchFamily="34" charset="0"/>
                <a:ea typeface="adonis-web" pitchFamily="34" charset="-122"/>
                <a:cs typeface="adonis-web" pitchFamily="34" charset="-120"/>
              </a:rPr>
              <a:t>                                       </a:t>
            </a:r>
            <a:endParaRPr lang="en-US" sz="3067" dirty="0"/>
          </a:p>
        </p:txBody>
      </p:sp>
      <p:sp>
        <p:nvSpPr>
          <p:cNvPr id="5" name="Text 2"/>
          <p:cNvSpPr/>
          <p:nvPr/>
        </p:nvSpPr>
        <p:spPr>
          <a:xfrm>
            <a:off x="1997750" y="1469589"/>
            <a:ext cx="10634783" cy="330875"/>
          </a:xfrm>
          <a:prstGeom prst="rect">
            <a:avLst/>
          </a:prstGeom>
          <a:noFill/>
          <a:ln/>
        </p:spPr>
        <p:txBody>
          <a:bodyPr wrap="none" rtlCol="0" anchor="t"/>
          <a:lstStyle/>
          <a:p>
            <a:pPr>
              <a:lnSpc>
                <a:spcPts val="2607"/>
              </a:lnSpc>
            </a:pPr>
            <a:endParaRPr lang="en-US" sz="1629" dirty="0"/>
          </a:p>
        </p:txBody>
      </p:sp>
      <p:sp>
        <p:nvSpPr>
          <p:cNvPr id="6" name="Text 3"/>
          <p:cNvSpPr/>
          <p:nvPr/>
        </p:nvSpPr>
        <p:spPr>
          <a:xfrm>
            <a:off x="1997750" y="2033112"/>
            <a:ext cx="10634783" cy="330875"/>
          </a:xfrm>
          <a:prstGeom prst="rect">
            <a:avLst/>
          </a:prstGeom>
          <a:noFill/>
          <a:ln/>
        </p:spPr>
        <p:txBody>
          <a:bodyPr wrap="none" rtlCol="0" anchor="t"/>
          <a:lstStyle/>
          <a:p>
            <a:pPr>
              <a:lnSpc>
                <a:spcPts val="2607"/>
              </a:lnSpc>
            </a:pPr>
            <a:endParaRPr lang="en-US" sz="1629" dirty="0"/>
          </a:p>
        </p:txBody>
      </p:sp>
      <p:sp>
        <p:nvSpPr>
          <p:cNvPr id="7" name="Text 4"/>
          <p:cNvSpPr/>
          <p:nvPr/>
        </p:nvSpPr>
        <p:spPr>
          <a:xfrm>
            <a:off x="1997750" y="2596635"/>
            <a:ext cx="10634783" cy="330875"/>
          </a:xfrm>
          <a:prstGeom prst="rect">
            <a:avLst/>
          </a:prstGeom>
          <a:noFill/>
          <a:ln/>
        </p:spPr>
        <p:txBody>
          <a:bodyPr wrap="none" rtlCol="0" anchor="t"/>
          <a:lstStyle/>
          <a:p>
            <a:pPr>
              <a:lnSpc>
                <a:spcPts val="2607"/>
              </a:lnSpc>
            </a:pPr>
            <a:endParaRPr lang="en-US" sz="1629" dirty="0"/>
          </a:p>
        </p:txBody>
      </p:sp>
      <p:sp>
        <p:nvSpPr>
          <p:cNvPr id="8" name="Text 5"/>
          <p:cNvSpPr/>
          <p:nvPr/>
        </p:nvSpPr>
        <p:spPr>
          <a:xfrm>
            <a:off x="1997750" y="3237788"/>
            <a:ext cx="5876807" cy="608409"/>
          </a:xfrm>
          <a:prstGeom prst="rect">
            <a:avLst/>
          </a:prstGeom>
          <a:noFill/>
          <a:ln/>
        </p:spPr>
        <p:txBody>
          <a:bodyPr wrap="none" rtlCol="0" anchor="t"/>
          <a:lstStyle/>
          <a:p>
            <a:pPr>
              <a:lnSpc>
                <a:spcPts val="4791"/>
              </a:lnSpc>
            </a:pPr>
            <a:r>
              <a:rPr lang="en-US" sz="3832" b="1" kern="0" spc="-77" dirty="0">
                <a:solidFill>
                  <a:srgbClr val="000000"/>
                </a:solidFill>
                <a:latin typeface="adonis-web" pitchFamily="34" charset="0"/>
                <a:ea typeface="adonis-web" pitchFamily="34" charset="-122"/>
                <a:cs typeface="adonis-web" pitchFamily="34" charset="-120"/>
              </a:rPr>
              <a:t>                              </a:t>
            </a:r>
            <a:r>
              <a:rPr lang="en-US" sz="7000" b="1" kern="0" spc="-77" dirty="0">
                <a:solidFill>
                  <a:srgbClr val="000000"/>
                </a:solidFill>
                <a:latin typeface="adonis-web" pitchFamily="34" charset="0"/>
                <a:ea typeface="adonis-web" pitchFamily="34" charset="-122"/>
                <a:cs typeface="adonis-web" pitchFamily="34" charset="-120"/>
              </a:rPr>
              <a:t>THANK YOU!</a:t>
            </a:r>
            <a:endParaRPr lang="en-US" sz="7000" dirty="0"/>
          </a:p>
        </p:txBody>
      </p:sp>
      <p:sp>
        <p:nvSpPr>
          <p:cNvPr id="9" name="Text 6"/>
          <p:cNvSpPr/>
          <p:nvPr/>
        </p:nvSpPr>
        <p:spPr>
          <a:xfrm>
            <a:off x="1997751" y="4156473"/>
            <a:ext cx="4867156" cy="608409"/>
          </a:xfrm>
          <a:prstGeom prst="rect">
            <a:avLst/>
          </a:prstGeom>
          <a:noFill/>
          <a:ln/>
        </p:spPr>
        <p:txBody>
          <a:bodyPr wrap="none" rtlCol="0" anchor="t"/>
          <a:lstStyle/>
          <a:p>
            <a:pPr>
              <a:lnSpc>
                <a:spcPts val="4791"/>
              </a:lnSpc>
            </a:pPr>
            <a:endParaRPr lang="en-US" sz="3832" dirty="0"/>
          </a:p>
        </p:txBody>
      </p:sp>
      <p:sp>
        <p:nvSpPr>
          <p:cNvPr id="10" name="Text 7"/>
          <p:cNvSpPr/>
          <p:nvPr/>
        </p:nvSpPr>
        <p:spPr>
          <a:xfrm>
            <a:off x="1997750" y="5075159"/>
            <a:ext cx="10634783" cy="330875"/>
          </a:xfrm>
          <a:prstGeom prst="rect">
            <a:avLst/>
          </a:prstGeom>
          <a:noFill/>
          <a:ln/>
        </p:spPr>
        <p:txBody>
          <a:bodyPr wrap="none" rtlCol="0" anchor="t"/>
          <a:lstStyle/>
          <a:p>
            <a:pPr>
              <a:lnSpc>
                <a:spcPts val="2607"/>
              </a:lnSpc>
            </a:pPr>
            <a:endParaRPr lang="en-US" sz="1629" dirty="0"/>
          </a:p>
        </p:txBody>
      </p:sp>
      <p:sp>
        <p:nvSpPr>
          <p:cNvPr id="11" name="Text 8"/>
          <p:cNvSpPr/>
          <p:nvPr/>
        </p:nvSpPr>
        <p:spPr>
          <a:xfrm>
            <a:off x="1997750" y="5638681"/>
            <a:ext cx="10634783" cy="330875"/>
          </a:xfrm>
          <a:prstGeom prst="rect">
            <a:avLst/>
          </a:prstGeom>
          <a:noFill/>
          <a:ln/>
        </p:spPr>
        <p:txBody>
          <a:bodyPr wrap="none" rtlCol="0" anchor="t"/>
          <a:lstStyle/>
          <a:p>
            <a:pPr>
              <a:lnSpc>
                <a:spcPts val="2607"/>
              </a:lnSpc>
            </a:pPr>
            <a:endParaRPr lang="en-US" sz="1629" dirty="0"/>
          </a:p>
        </p:txBody>
      </p:sp>
      <p:sp>
        <p:nvSpPr>
          <p:cNvPr id="12" name="Text 9"/>
          <p:cNvSpPr/>
          <p:nvPr/>
        </p:nvSpPr>
        <p:spPr>
          <a:xfrm>
            <a:off x="1997750" y="6202205"/>
            <a:ext cx="10634783" cy="330875"/>
          </a:xfrm>
          <a:prstGeom prst="rect">
            <a:avLst/>
          </a:prstGeom>
          <a:noFill/>
          <a:ln/>
        </p:spPr>
        <p:txBody>
          <a:bodyPr wrap="none" rtlCol="0" anchor="t"/>
          <a:lstStyle/>
          <a:p>
            <a:pPr>
              <a:lnSpc>
                <a:spcPts val="2607"/>
              </a:lnSpc>
            </a:pPr>
            <a:endParaRPr lang="en-US" sz="1629" dirty="0"/>
          </a:p>
        </p:txBody>
      </p:sp>
      <p:sp>
        <p:nvSpPr>
          <p:cNvPr id="13" name="Text 10"/>
          <p:cNvSpPr/>
          <p:nvPr/>
        </p:nvSpPr>
        <p:spPr>
          <a:xfrm>
            <a:off x="1997750" y="6765728"/>
            <a:ext cx="10634783" cy="330875"/>
          </a:xfrm>
          <a:prstGeom prst="rect">
            <a:avLst/>
          </a:prstGeom>
          <a:noFill/>
          <a:ln/>
        </p:spPr>
        <p:txBody>
          <a:bodyPr wrap="none" rtlCol="0" anchor="t"/>
          <a:lstStyle/>
          <a:p>
            <a:pPr>
              <a:lnSpc>
                <a:spcPts val="2607"/>
              </a:lnSpc>
            </a:pPr>
            <a:endParaRPr lang="en-US" sz="1629" dirty="0"/>
          </a:p>
        </p:txBody>
      </p:sp>
      <p:sp>
        <p:nvSpPr>
          <p:cNvPr id="14" name="Text 11"/>
          <p:cNvSpPr/>
          <p:nvPr/>
        </p:nvSpPr>
        <p:spPr>
          <a:xfrm>
            <a:off x="1997750" y="7329249"/>
            <a:ext cx="10634783" cy="330875"/>
          </a:xfrm>
          <a:prstGeom prst="rect">
            <a:avLst/>
          </a:prstGeom>
          <a:noFill/>
          <a:ln/>
        </p:spPr>
        <p:txBody>
          <a:bodyPr wrap="none" rtlCol="0" anchor="t"/>
          <a:lstStyle/>
          <a:p>
            <a:pPr>
              <a:lnSpc>
                <a:spcPts val="2607"/>
              </a:lnSpc>
            </a:pPr>
            <a:endParaRPr lang="en-US" sz="1629"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59319" y="1196222"/>
            <a:ext cx="4967645" cy="5837039"/>
          </a:xfrm>
          <a:prstGeom prst="rect">
            <a:avLst/>
          </a:prstGeom>
        </p:spPr>
      </p:pic>
      <p:sp>
        <p:nvSpPr>
          <p:cNvPr id="6" name="Text 1"/>
          <p:cNvSpPr/>
          <p:nvPr/>
        </p:nvSpPr>
        <p:spPr>
          <a:xfrm>
            <a:off x="6212563" y="1325047"/>
            <a:ext cx="7691676" cy="1684259"/>
          </a:xfrm>
          <a:prstGeom prst="rect">
            <a:avLst/>
          </a:prstGeom>
          <a:noFill/>
          <a:ln/>
        </p:spPr>
        <p:txBody>
          <a:bodyPr wrap="square" rtlCol="0" anchor="t"/>
          <a:lstStyle/>
          <a:p>
            <a:pPr>
              <a:lnSpc>
                <a:spcPts val="6632"/>
              </a:lnSpc>
            </a:pPr>
            <a:r>
              <a:rPr lang="en-US" sz="5305" b="1" kern="0" spc="-107" dirty="0">
                <a:solidFill>
                  <a:srgbClr val="000000"/>
                </a:solidFill>
                <a:latin typeface="adonis-web" pitchFamily="34" charset="0"/>
                <a:ea typeface="adonis-web" pitchFamily="34" charset="-122"/>
                <a:cs typeface="adonis-web" pitchFamily="34" charset="-120"/>
              </a:rPr>
              <a:t>What is X-Ray Medical Image Captioning?</a:t>
            </a:r>
            <a:endParaRPr lang="en-US" sz="5305" dirty="0"/>
          </a:p>
        </p:txBody>
      </p:sp>
      <p:sp>
        <p:nvSpPr>
          <p:cNvPr id="7" name="Text 2"/>
          <p:cNvSpPr/>
          <p:nvPr/>
        </p:nvSpPr>
        <p:spPr>
          <a:xfrm>
            <a:off x="6212563" y="3320535"/>
            <a:ext cx="7691676" cy="2987516"/>
          </a:xfrm>
          <a:prstGeom prst="rect">
            <a:avLst/>
          </a:prstGeom>
          <a:noFill/>
          <a:ln/>
        </p:spPr>
        <p:txBody>
          <a:bodyPr wrap="square" rtlCol="0" anchor="t"/>
          <a:lstStyle/>
          <a:p>
            <a:pPr>
              <a:lnSpc>
                <a:spcPts val="2615"/>
              </a:lnSpc>
            </a:pPr>
            <a:r>
              <a:rPr lang="en-US" sz="1635" kern="0" spc="-33" dirty="0">
                <a:solidFill>
                  <a:srgbClr val="272525"/>
                </a:solidFill>
                <a:latin typeface="Source Sans Pro" pitchFamily="34" charset="0"/>
                <a:ea typeface="Source Sans Pro" pitchFamily="34" charset="-122"/>
                <a:cs typeface="Source Sans Pro" pitchFamily="34" charset="-120"/>
              </a:rPr>
              <a:t>X-ray medical image captioning is a field of artificial intelligence that focuses on automatically generating textual descriptions of medical x-ray images. This technology aims to assist radiologists and other healthcare professionals by providing concise and informative summaries of the images, which can help in diagnosis and treatment planning. The process involves training machine learning models on a large dataset of x-ray images paired with their corresponding captions. These models learn to recognize patterns and features in the images and associate them with appropriate words or phrases. The generated captions can describe various aspects of the image, such as anatomical structures, abnormalities, and potential diagnoses.</a:t>
            </a:r>
            <a:endParaRPr lang="en-US" sz="1635" dirty="0"/>
          </a:p>
        </p:txBody>
      </p:sp>
      <p:sp>
        <p:nvSpPr>
          <p:cNvPr id="8" name="Shape 3"/>
          <p:cNvSpPr/>
          <p:nvPr/>
        </p:nvSpPr>
        <p:spPr>
          <a:xfrm>
            <a:off x="6212561" y="6556891"/>
            <a:ext cx="331947" cy="331947"/>
          </a:xfrm>
          <a:prstGeom prst="roundRect">
            <a:avLst>
              <a:gd name="adj" fmla="val 27543894"/>
            </a:avLst>
          </a:prstGeom>
          <a:noFill/>
          <a:ln w="7620">
            <a:solidFill>
              <a:srgbClr val="FFFFFF"/>
            </a:solidFill>
            <a:prstDash val="solid"/>
          </a:ln>
        </p:spPr>
      </p:sp>
      <p:sp>
        <p:nvSpPr>
          <p:cNvPr id="10" name="Text 4"/>
          <p:cNvSpPr/>
          <p:nvPr/>
        </p:nvSpPr>
        <p:spPr>
          <a:xfrm>
            <a:off x="6648213" y="6541414"/>
            <a:ext cx="2106811" cy="363023"/>
          </a:xfrm>
          <a:prstGeom prst="rect">
            <a:avLst/>
          </a:prstGeom>
          <a:noFill/>
          <a:ln/>
        </p:spPr>
        <p:txBody>
          <a:bodyPr wrap="none" rtlCol="0" anchor="t"/>
          <a:lstStyle/>
          <a:p>
            <a:pPr>
              <a:lnSpc>
                <a:spcPts val="2859"/>
              </a:lnSpc>
            </a:pPr>
            <a:endParaRPr lang="en-US" sz="2043" dirty="0"/>
          </a:p>
        </p:txBody>
      </p:sp>
      <p:sp>
        <p:nvSpPr>
          <p:cNvPr id="9" name="TextBox 8">
            <a:extLst>
              <a:ext uri="{FF2B5EF4-FFF2-40B4-BE49-F238E27FC236}">
                <a16:creationId xmlns:a16="http://schemas.microsoft.com/office/drawing/2014/main" id="{1639CEB0-68D9-F14E-61BD-955807AB9FC7}"/>
              </a:ext>
            </a:extLst>
          </p:cNvPr>
          <p:cNvSpPr txBox="1"/>
          <p:nvPr/>
        </p:nvSpPr>
        <p:spPr>
          <a:xfrm>
            <a:off x="6619757" y="292100"/>
            <a:ext cx="5727700" cy="707886"/>
          </a:xfrm>
          <a:prstGeom prst="rect">
            <a:avLst/>
          </a:prstGeom>
          <a:noFill/>
        </p:spPr>
        <p:txBody>
          <a:bodyPr wrap="square" rtlCol="0">
            <a:spAutoFit/>
          </a:bodyPr>
          <a:lstStyle/>
          <a:p>
            <a:pPr algn="ctr"/>
            <a:r>
              <a:rPr lang="en-US" sz="4000" b="1" i="1" dirty="0">
                <a:solidFill>
                  <a:schemeClr val="accent1"/>
                </a:solidFill>
                <a:latin typeface="+mj-lt"/>
              </a:rPr>
              <a:t>Use Case - 1</a:t>
            </a:r>
            <a:endParaRPr lang="en-IN" sz="4000" b="1" i="1" dirty="0">
              <a:solidFill>
                <a:schemeClr val="accent1"/>
              </a:solidFill>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787408"/>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787408"/>
          </a:xfrm>
          <a:prstGeom prst="rect">
            <a:avLst/>
          </a:prstGeom>
        </p:spPr>
      </p:pic>
      <p:pic>
        <p:nvPicPr>
          <p:cNvPr id="5" name="Image 2" descr="preencoded.png"/>
          <p:cNvPicPr>
            <a:picLocks noChangeAspect="1"/>
          </p:cNvPicPr>
          <p:nvPr/>
        </p:nvPicPr>
        <p:blipFill>
          <a:blip r:embed="rId5"/>
          <a:stretch>
            <a:fillRect/>
          </a:stretch>
        </p:blipFill>
        <p:spPr>
          <a:xfrm>
            <a:off x="215979" y="2601517"/>
            <a:ext cx="5054323" cy="3584377"/>
          </a:xfrm>
          <a:prstGeom prst="rect">
            <a:avLst/>
          </a:prstGeom>
        </p:spPr>
      </p:pic>
      <p:sp>
        <p:nvSpPr>
          <p:cNvPr id="6" name="Text 1"/>
          <p:cNvSpPr/>
          <p:nvPr/>
        </p:nvSpPr>
        <p:spPr>
          <a:xfrm>
            <a:off x="6091238" y="475179"/>
            <a:ext cx="4066343" cy="508159"/>
          </a:xfrm>
          <a:prstGeom prst="rect">
            <a:avLst/>
          </a:prstGeom>
          <a:noFill/>
          <a:ln/>
        </p:spPr>
        <p:txBody>
          <a:bodyPr wrap="none" rtlCol="0" anchor="t"/>
          <a:lstStyle/>
          <a:p>
            <a:pPr>
              <a:lnSpc>
                <a:spcPts val="4003"/>
              </a:lnSpc>
            </a:pPr>
            <a:r>
              <a:rPr lang="en-US" sz="3203" b="1" kern="0" spc="-64" dirty="0">
                <a:solidFill>
                  <a:srgbClr val="000000"/>
                </a:solidFill>
                <a:latin typeface="adonis-web" pitchFamily="34" charset="0"/>
                <a:ea typeface="adonis-web" pitchFamily="34" charset="-122"/>
              </a:rPr>
              <a:t>Continued… </a:t>
            </a:r>
            <a:endParaRPr lang="en-US" sz="3203" dirty="0"/>
          </a:p>
        </p:txBody>
      </p:sp>
      <p:sp>
        <p:nvSpPr>
          <p:cNvPr id="7" name="Text 2"/>
          <p:cNvSpPr/>
          <p:nvPr/>
        </p:nvSpPr>
        <p:spPr>
          <a:xfrm>
            <a:off x="6091239" y="1242537"/>
            <a:ext cx="7934325" cy="1936075"/>
          </a:xfrm>
          <a:prstGeom prst="rect">
            <a:avLst/>
          </a:prstGeom>
          <a:noFill/>
          <a:ln/>
        </p:spPr>
        <p:txBody>
          <a:bodyPr wrap="square" rtlCol="0" anchor="t"/>
          <a:lstStyle/>
          <a:p>
            <a:pPr>
              <a:lnSpc>
                <a:spcPts val="2177"/>
              </a:lnSpc>
            </a:pPr>
            <a:r>
              <a:rPr lang="en-US" sz="1361" kern="0" spc="-27" dirty="0">
                <a:solidFill>
                  <a:srgbClr val="272525"/>
                </a:solidFill>
                <a:latin typeface="Source Sans Pro" pitchFamily="34" charset="0"/>
                <a:ea typeface="Source Sans Pro" pitchFamily="34" charset="-122"/>
                <a:cs typeface="Source Sans Pro" pitchFamily="34" charset="-120"/>
              </a:rPr>
              <a:t>X-ray image captioning has several practical applications in healthcare settings. For instance, it can be used to automate the creation of radiology reports, which can save time for radiologists and improve efficiency in the diagnostic process. This technology can also be used in patient education, providing patients with a clear and concise explanation of their x-ray findings. Additionally, it can help in telemedicine applications, where remote healthcare professionals can access and interpret x-ray images more effectively. In research settings, x-ray image captioning can be employed to analyze large datasets of x-ray images, helping to identify trends, patterns, and potential new discoveries.</a:t>
            </a:r>
            <a:endParaRPr lang="en-US" sz="1361" dirty="0"/>
          </a:p>
        </p:txBody>
      </p:sp>
      <p:sp>
        <p:nvSpPr>
          <p:cNvPr id="8" name="Shape 3"/>
          <p:cNvSpPr/>
          <p:nvPr/>
        </p:nvSpPr>
        <p:spPr>
          <a:xfrm>
            <a:off x="6091239" y="3567233"/>
            <a:ext cx="388739" cy="388739"/>
          </a:xfrm>
          <a:prstGeom prst="roundRect">
            <a:avLst>
              <a:gd name="adj" fmla="val 18672"/>
            </a:avLst>
          </a:prstGeom>
          <a:solidFill>
            <a:srgbClr val="F0D4F7"/>
          </a:solidFill>
          <a:ln w="7620">
            <a:solidFill>
              <a:srgbClr val="D6BADD"/>
            </a:solidFill>
            <a:prstDash val="solid"/>
          </a:ln>
        </p:spPr>
      </p:sp>
      <p:sp>
        <p:nvSpPr>
          <p:cNvPr id="9" name="Text 4"/>
          <p:cNvSpPr/>
          <p:nvPr/>
        </p:nvSpPr>
        <p:spPr>
          <a:xfrm>
            <a:off x="6218636" y="3639623"/>
            <a:ext cx="133945" cy="243959"/>
          </a:xfrm>
          <a:prstGeom prst="rect">
            <a:avLst/>
          </a:prstGeom>
          <a:noFill/>
          <a:ln/>
        </p:spPr>
        <p:txBody>
          <a:bodyPr wrap="none" rtlCol="0" anchor="t"/>
          <a:lstStyle/>
          <a:p>
            <a:pPr algn="ctr">
              <a:lnSpc>
                <a:spcPts val="1921"/>
              </a:lnSpc>
            </a:pPr>
            <a:r>
              <a:rPr lang="en-US" sz="1921" b="1" kern="0" spc="-37" dirty="0">
                <a:solidFill>
                  <a:srgbClr val="272525"/>
                </a:solidFill>
                <a:latin typeface="adonis-web" pitchFamily="34" charset="0"/>
                <a:ea typeface="adonis-web" pitchFamily="34" charset="-122"/>
                <a:cs typeface="adonis-web" pitchFamily="34" charset="-120"/>
              </a:rPr>
              <a:t>1</a:t>
            </a:r>
            <a:endParaRPr lang="en-US" sz="1921" dirty="0"/>
          </a:p>
        </p:txBody>
      </p:sp>
      <p:sp>
        <p:nvSpPr>
          <p:cNvPr id="10" name="Text 5"/>
          <p:cNvSpPr/>
          <p:nvPr/>
        </p:nvSpPr>
        <p:spPr>
          <a:xfrm>
            <a:off x="6652737" y="3567233"/>
            <a:ext cx="2531745" cy="254199"/>
          </a:xfrm>
          <a:prstGeom prst="rect">
            <a:avLst/>
          </a:prstGeom>
          <a:noFill/>
          <a:ln/>
        </p:spPr>
        <p:txBody>
          <a:bodyPr wrap="none" rtlCol="0" anchor="t"/>
          <a:lstStyle/>
          <a:p>
            <a:pPr>
              <a:lnSpc>
                <a:spcPts val="2001"/>
              </a:lnSpc>
            </a:pPr>
            <a:r>
              <a:rPr lang="en-US" sz="1601" b="1" kern="0" spc="-32" dirty="0">
                <a:solidFill>
                  <a:srgbClr val="272525"/>
                </a:solidFill>
                <a:latin typeface="adonis-web" pitchFamily="34" charset="0"/>
                <a:ea typeface="adonis-web" pitchFamily="34" charset="-122"/>
                <a:cs typeface="adonis-web" pitchFamily="34" charset="-120"/>
              </a:rPr>
              <a:t>Automated Report Generation</a:t>
            </a:r>
            <a:endParaRPr lang="en-US" sz="1601" dirty="0"/>
          </a:p>
        </p:txBody>
      </p:sp>
      <p:sp>
        <p:nvSpPr>
          <p:cNvPr id="11" name="Text 6"/>
          <p:cNvSpPr/>
          <p:nvPr/>
        </p:nvSpPr>
        <p:spPr>
          <a:xfrm>
            <a:off x="6652736" y="3925015"/>
            <a:ext cx="7372827" cy="553164"/>
          </a:xfrm>
          <a:prstGeom prst="rect">
            <a:avLst/>
          </a:prstGeom>
          <a:noFill/>
          <a:ln/>
        </p:spPr>
        <p:txBody>
          <a:bodyPr wrap="square" rtlCol="0" anchor="t"/>
          <a:lstStyle/>
          <a:p>
            <a:pPr>
              <a:lnSpc>
                <a:spcPts val="2177"/>
              </a:lnSpc>
            </a:pPr>
            <a:r>
              <a:rPr lang="en-US" sz="1361" kern="0" spc="-27" dirty="0">
                <a:solidFill>
                  <a:srgbClr val="272525"/>
                </a:solidFill>
                <a:latin typeface="Source Sans Pro" pitchFamily="34" charset="0"/>
                <a:ea typeface="Source Sans Pro" pitchFamily="34" charset="-122"/>
                <a:cs typeface="Source Sans Pro" pitchFamily="34" charset="-120"/>
              </a:rPr>
              <a:t>X-ray image captioning can automatically generate initial reports based on the image, providing a starting point for radiologists to review and refine.</a:t>
            </a:r>
            <a:endParaRPr lang="en-US" sz="1361" dirty="0"/>
          </a:p>
        </p:txBody>
      </p:sp>
      <p:sp>
        <p:nvSpPr>
          <p:cNvPr id="12" name="Shape 7"/>
          <p:cNvSpPr/>
          <p:nvPr/>
        </p:nvSpPr>
        <p:spPr>
          <a:xfrm>
            <a:off x="6091239" y="4845249"/>
            <a:ext cx="388739" cy="388739"/>
          </a:xfrm>
          <a:prstGeom prst="roundRect">
            <a:avLst>
              <a:gd name="adj" fmla="val 18672"/>
            </a:avLst>
          </a:prstGeom>
          <a:solidFill>
            <a:srgbClr val="F0D4F7"/>
          </a:solidFill>
          <a:ln w="7620">
            <a:solidFill>
              <a:srgbClr val="D6BADD"/>
            </a:solidFill>
            <a:prstDash val="solid"/>
          </a:ln>
        </p:spPr>
      </p:sp>
      <p:sp>
        <p:nvSpPr>
          <p:cNvPr id="13" name="Text 8"/>
          <p:cNvSpPr/>
          <p:nvPr/>
        </p:nvSpPr>
        <p:spPr>
          <a:xfrm>
            <a:off x="6218636" y="4917639"/>
            <a:ext cx="133945" cy="243959"/>
          </a:xfrm>
          <a:prstGeom prst="rect">
            <a:avLst/>
          </a:prstGeom>
          <a:noFill/>
          <a:ln/>
        </p:spPr>
        <p:txBody>
          <a:bodyPr wrap="none" rtlCol="0" anchor="t"/>
          <a:lstStyle/>
          <a:p>
            <a:pPr algn="ctr">
              <a:lnSpc>
                <a:spcPts val="1921"/>
              </a:lnSpc>
            </a:pPr>
            <a:r>
              <a:rPr lang="en-US" sz="1921" b="1" kern="0" spc="-37" dirty="0">
                <a:solidFill>
                  <a:srgbClr val="272525"/>
                </a:solidFill>
                <a:latin typeface="adonis-web" pitchFamily="34" charset="0"/>
                <a:ea typeface="adonis-web" pitchFamily="34" charset="-122"/>
                <a:cs typeface="adonis-web" pitchFamily="34" charset="-120"/>
              </a:rPr>
              <a:t>2</a:t>
            </a:r>
            <a:endParaRPr lang="en-US" sz="1921" dirty="0"/>
          </a:p>
        </p:txBody>
      </p:sp>
      <p:sp>
        <p:nvSpPr>
          <p:cNvPr id="14" name="Text 9"/>
          <p:cNvSpPr/>
          <p:nvPr/>
        </p:nvSpPr>
        <p:spPr>
          <a:xfrm>
            <a:off x="6652738" y="4845249"/>
            <a:ext cx="2033111" cy="254199"/>
          </a:xfrm>
          <a:prstGeom prst="rect">
            <a:avLst/>
          </a:prstGeom>
          <a:noFill/>
          <a:ln/>
        </p:spPr>
        <p:txBody>
          <a:bodyPr wrap="none" rtlCol="0" anchor="t"/>
          <a:lstStyle/>
          <a:p>
            <a:pPr>
              <a:lnSpc>
                <a:spcPts val="2001"/>
              </a:lnSpc>
            </a:pPr>
            <a:r>
              <a:rPr lang="en-US" sz="1601" b="1" kern="0" spc="-32" dirty="0">
                <a:solidFill>
                  <a:srgbClr val="272525"/>
                </a:solidFill>
                <a:latin typeface="adonis-web" pitchFamily="34" charset="0"/>
                <a:ea typeface="adonis-web" pitchFamily="34" charset="-122"/>
                <a:cs typeface="adonis-web" pitchFamily="34" charset="-120"/>
              </a:rPr>
              <a:t>Patient Education</a:t>
            </a:r>
            <a:endParaRPr lang="en-US" sz="1601" dirty="0"/>
          </a:p>
        </p:txBody>
      </p:sp>
      <p:sp>
        <p:nvSpPr>
          <p:cNvPr id="15" name="Text 10"/>
          <p:cNvSpPr/>
          <p:nvPr/>
        </p:nvSpPr>
        <p:spPr>
          <a:xfrm>
            <a:off x="6652736" y="5203031"/>
            <a:ext cx="7372827" cy="553164"/>
          </a:xfrm>
          <a:prstGeom prst="rect">
            <a:avLst/>
          </a:prstGeom>
          <a:noFill/>
          <a:ln/>
        </p:spPr>
        <p:txBody>
          <a:bodyPr wrap="square" rtlCol="0" anchor="t"/>
          <a:lstStyle/>
          <a:p>
            <a:pPr>
              <a:lnSpc>
                <a:spcPts val="2177"/>
              </a:lnSpc>
            </a:pPr>
            <a:r>
              <a:rPr lang="en-US" sz="1361" kern="0" spc="-27" dirty="0">
                <a:solidFill>
                  <a:srgbClr val="272525"/>
                </a:solidFill>
                <a:latin typeface="Source Sans Pro" pitchFamily="34" charset="0"/>
                <a:ea typeface="Source Sans Pro" pitchFamily="34" charset="-122"/>
                <a:cs typeface="Source Sans Pro" pitchFamily="34" charset="-120"/>
              </a:rPr>
              <a:t>The generated captions can be used to create easy-to-understand explanations of the findings for patients, improving communication and understanding.</a:t>
            </a:r>
            <a:endParaRPr lang="en-US" sz="1361" dirty="0"/>
          </a:p>
        </p:txBody>
      </p:sp>
      <p:sp>
        <p:nvSpPr>
          <p:cNvPr id="16" name="Shape 11"/>
          <p:cNvSpPr/>
          <p:nvPr/>
        </p:nvSpPr>
        <p:spPr>
          <a:xfrm>
            <a:off x="6091239" y="6123265"/>
            <a:ext cx="388739" cy="388739"/>
          </a:xfrm>
          <a:prstGeom prst="roundRect">
            <a:avLst>
              <a:gd name="adj" fmla="val 18672"/>
            </a:avLst>
          </a:prstGeom>
          <a:solidFill>
            <a:srgbClr val="F0D4F7"/>
          </a:solidFill>
          <a:ln w="7620">
            <a:solidFill>
              <a:srgbClr val="D6BADD"/>
            </a:solidFill>
            <a:prstDash val="solid"/>
          </a:ln>
        </p:spPr>
      </p:sp>
      <p:sp>
        <p:nvSpPr>
          <p:cNvPr id="17" name="Text 12"/>
          <p:cNvSpPr/>
          <p:nvPr/>
        </p:nvSpPr>
        <p:spPr>
          <a:xfrm>
            <a:off x="6218636" y="6195657"/>
            <a:ext cx="133945" cy="243959"/>
          </a:xfrm>
          <a:prstGeom prst="rect">
            <a:avLst/>
          </a:prstGeom>
          <a:noFill/>
          <a:ln/>
        </p:spPr>
        <p:txBody>
          <a:bodyPr wrap="none" rtlCol="0" anchor="t"/>
          <a:lstStyle/>
          <a:p>
            <a:pPr algn="ctr">
              <a:lnSpc>
                <a:spcPts val="1921"/>
              </a:lnSpc>
            </a:pPr>
            <a:r>
              <a:rPr lang="en-US" sz="1921" b="1" kern="0" spc="-37" dirty="0">
                <a:solidFill>
                  <a:srgbClr val="272525"/>
                </a:solidFill>
                <a:latin typeface="adonis-web" pitchFamily="34" charset="0"/>
                <a:ea typeface="adonis-web" pitchFamily="34" charset="-122"/>
                <a:cs typeface="adonis-web" pitchFamily="34" charset="-120"/>
              </a:rPr>
              <a:t>3</a:t>
            </a:r>
            <a:endParaRPr lang="en-US" sz="1921" dirty="0"/>
          </a:p>
        </p:txBody>
      </p:sp>
      <p:sp>
        <p:nvSpPr>
          <p:cNvPr id="18" name="Text 13"/>
          <p:cNvSpPr/>
          <p:nvPr/>
        </p:nvSpPr>
        <p:spPr>
          <a:xfrm>
            <a:off x="6652738" y="6123266"/>
            <a:ext cx="2033111" cy="254199"/>
          </a:xfrm>
          <a:prstGeom prst="rect">
            <a:avLst/>
          </a:prstGeom>
          <a:noFill/>
          <a:ln/>
        </p:spPr>
        <p:txBody>
          <a:bodyPr wrap="none" rtlCol="0" anchor="t"/>
          <a:lstStyle/>
          <a:p>
            <a:pPr>
              <a:lnSpc>
                <a:spcPts val="2001"/>
              </a:lnSpc>
            </a:pPr>
            <a:r>
              <a:rPr lang="en-US" sz="1601" b="1" kern="0" spc="-32" dirty="0">
                <a:solidFill>
                  <a:srgbClr val="272525"/>
                </a:solidFill>
                <a:latin typeface="adonis-web" pitchFamily="34" charset="0"/>
                <a:ea typeface="adonis-web" pitchFamily="34" charset="-122"/>
                <a:cs typeface="adonis-web" pitchFamily="34" charset="-120"/>
              </a:rPr>
              <a:t>Telemedicine Support</a:t>
            </a:r>
            <a:endParaRPr lang="en-US" sz="1601" dirty="0"/>
          </a:p>
        </p:txBody>
      </p:sp>
      <p:sp>
        <p:nvSpPr>
          <p:cNvPr id="19" name="Text 14"/>
          <p:cNvSpPr/>
          <p:nvPr/>
        </p:nvSpPr>
        <p:spPr>
          <a:xfrm>
            <a:off x="6652736" y="6481049"/>
            <a:ext cx="7372827" cy="553164"/>
          </a:xfrm>
          <a:prstGeom prst="rect">
            <a:avLst/>
          </a:prstGeom>
          <a:noFill/>
          <a:ln/>
        </p:spPr>
        <p:txBody>
          <a:bodyPr wrap="square" rtlCol="0" anchor="t"/>
          <a:lstStyle/>
          <a:p>
            <a:pPr>
              <a:lnSpc>
                <a:spcPts val="2177"/>
              </a:lnSpc>
            </a:pPr>
            <a:r>
              <a:rPr lang="en-US" sz="1361" kern="0" spc="-27" dirty="0">
                <a:solidFill>
                  <a:srgbClr val="272525"/>
                </a:solidFill>
                <a:latin typeface="Source Sans Pro" pitchFamily="34" charset="0"/>
                <a:ea typeface="Source Sans Pro" pitchFamily="34" charset="-122"/>
                <a:cs typeface="Source Sans Pro" pitchFamily="34" charset="-120"/>
              </a:rPr>
              <a:t>X-ray image captioning can enhance telemedicine consultations by providing concise summaries for remote healthcare providers, facilitating quicker and more accurate diagnoses.</a:t>
            </a:r>
            <a:endParaRPr lang="en-US" sz="1361" dirty="0"/>
          </a:p>
        </p:txBody>
      </p:sp>
      <p:sp>
        <p:nvSpPr>
          <p:cNvPr id="20" name="Shape 15"/>
          <p:cNvSpPr/>
          <p:nvPr/>
        </p:nvSpPr>
        <p:spPr>
          <a:xfrm>
            <a:off x="6091239" y="7401283"/>
            <a:ext cx="388739" cy="388739"/>
          </a:xfrm>
          <a:prstGeom prst="roundRect">
            <a:avLst>
              <a:gd name="adj" fmla="val 18672"/>
            </a:avLst>
          </a:prstGeom>
          <a:solidFill>
            <a:srgbClr val="F0D4F7"/>
          </a:solidFill>
          <a:ln w="7620">
            <a:solidFill>
              <a:srgbClr val="D6BADD"/>
            </a:solidFill>
            <a:prstDash val="solid"/>
          </a:ln>
        </p:spPr>
      </p:sp>
      <p:sp>
        <p:nvSpPr>
          <p:cNvPr id="21" name="Text 16"/>
          <p:cNvSpPr/>
          <p:nvPr/>
        </p:nvSpPr>
        <p:spPr>
          <a:xfrm>
            <a:off x="6218636" y="7473674"/>
            <a:ext cx="133945" cy="243959"/>
          </a:xfrm>
          <a:prstGeom prst="rect">
            <a:avLst/>
          </a:prstGeom>
          <a:noFill/>
          <a:ln/>
        </p:spPr>
        <p:txBody>
          <a:bodyPr wrap="none" rtlCol="0" anchor="t"/>
          <a:lstStyle/>
          <a:p>
            <a:pPr algn="ctr">
              <a:lnSpc>
                <a:spcPts val="1921"/>
              </a:lnSpc>
            </a:pPr>
            <a:r>
              <a:rPr lang="en-US" sz="1921" b="1" kern="0" spc="-37" dirty="0">
                <a:solidFill>
                  <a:srgbClr val="272525"/>
                </a:solidFill>
                <a:latin typeface="adonis-web" pitchFamily="34" charset="0"/>
                <a:ea typeface="adonis-web" pitchFamily="34" charset="-122"/>
                <a:cs typeface="adonis-web" pitchFamily="34" charset="-120"/>
              </a:rPr>
              <a:t>4</a:t>
            </a:r>
            <a:endParaRPr lang="en-US" sz="1921" dirty="0"/>
          </a:p>
        </p:txBody>
      </p:sp>
      <p:sp>
        <p:nvSpPr>
          <p:cNvPr id="22" name="Text 17"/>
          <p:cNvSpPr/>
          <p:nvPr/>
        </p:nvSpPr>
        <p:spPr>
          <a:xfrm>
            <a:off x="6652738" y="7401282"/>
            <a:ext cx="2033111" cy="254199"/>
          </a:xfrm>
          <a:prstGeom prst="rect">
            <a:avLst/>
          </a:prstGeom>
          <a:noFill/>
          <a:ln/>
        </p:spPr>
        <p:txBody>
          <a:bodyPr wrap="none" rtlCol="0" anchor="t"/>
          <a:lstStyle/>
          <a:p>
            <a:pPr>
              <a:lnSpc>
                <a:spcPts val="2001"/>
              </a:lnSpc>
            </a:pPr>
            <a:r>
              <a:rPr lang="en-US" sz="1601" b="1" kern="0" spc="-32" dirty="0">
                <a:solidFill>
                  <a:srgbClr val="272525"/>
                </a:solidFill>
                <a:latin typeface="adonis-web" pitchFamily="34" charset="0"/>
                <a:ea typeface="adonis-web" pitchFamily="34" charset="-122"/>
                <a:cs typeface="adonis-web" pitchFamily="34" charset="-120"/>
              </a:rPr>
              <a:t>Research and Analysis</a:t>
            </a:r>
            <a:endParaRPr lang="en-US" sz="1601" dirty="0"/>
          </a:p>
        </p:txBody>
      </p:sp>
      <p:sp>
        <p:nvSpPr>
          <p:cNvPr id="23" name="Text 18"/>
          <p:cNvSpPr/>
          <p:nvPr/>
        </p:nvSpPr>
        <p:spPr>
          <a:xfrm>
            <a:off x="6652736" y="7759066"/>
            <a:ext cx="7372827" cy="553164"/>
          </a:xfrm>
          <a:prstGeom prst="rect">
            <a:avLst/>
          </a:prstGeom>
          <a:noFill/>
          <a:ln/>
        </p:spPr>
        <p:txBody>
          <a:bodyPr wrap="square" rtlCol="0" anchor="t"/>
          <a:lstStyle/>
          <a:p>
            <a:pPr>
              <a:lnSpc>
                <a:spcPts val="2177"/>
              </a:lnSpc>
            </a:pPr>
            <a:r>
              <a:rPr lang="en-US" sz="1361" kern="0" spc="-27" dirty="0">
                <a:solidFill>
                  <a:srgbClr val="272525"/>
                </a:solidFill>
                <a:latin typeface="Source Sans Pro" pitchFamily="34" charset="0"/>
                <a:ea typeface="Source Sans Pro" pitchFamily="34" charset="-122"/>
                <a:cs typeface="Source Sans Pro" pitchFamily="34" charset="-120"/>
              </a:rPr>
              <a:t>By analyzing large datasets of x-ray images and their captions, researchers can identify patterns, trends, and potential new discoveries.</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59981" y="1587581"/>
            <a:ext cx="5054441" cy="5054441"/>
          </a:xfrm>
          <a:prstGeom prst="rect">
            <a:avLst/>
          </a:prstGeom>
        </p:spPr>
      </p:pic>
      <p:sp>
        <p:nvSpPr>
          <p:cNvPr id="6" name="Text 1"/>
          <p:cNvSpPr/>
          <p:nvPr/>
        </p:nvSpPr>
        <p:spPr>
          <a:xfrm>
            <a:off x="604838" y="554833"/>
            <a:ext cx="4066343" cy="508159"/>
          </a:xfrm>
          <a:prstGeom prst="rect">
            <a:avLst/>
          </a:prstGeom>
          <a:noFill/>
          <a:ln/>
        </p:spPr>
        <p:txBody>
          <a:bodyPr wrap="none" rtlCol="0" anchor="t"/>
          <a:lstStyle/>
          <a:p>
            <a:pPr>
              <a:lnSpc>
                <a:spcPts val="4003"/>
              </a:lnSpc>
            </a:pPr>
            <a:r>
              <a:rPr lang="en-US" sz="3203" b="1" kern="0" spc="-64" dirty="0">
                <a:solidFill>
                  <a:srgbClr val="000000"/>
                </a:solidFill>
                <a:latin typeface="adonis-web" pitchFamily="34" charset="0"/>
                <a:ea typeface="adonis-web" pitchFamily="34" charset="-122"/>
                <a:cs typeface="adonis-web" pitchFamily="34" charset="-120"/>
              </a:rPr>
              <a:t>Importance</a:t>
            </a:r>
            <a:endParaRPr lang="en-US" sz="3203" dirty="0"/>
          </a:p>
        </p:txBody>
      </p:sp>
      <p:sp>
        <p:nvSpPr>
          <p:cNvPr id="7" name="Text 2"/>
          <p:cNvSpPr/>
          <p:nvPr/>
        </p:nvSpPr>
        <p:spPr>
          <a:xfrm>
            <a:off x="604838" y="1322190"/>
            <a:ext cx="7934325" cy="553164"/>
          </a:xfrm>
          <a:prstGeom prst="rect">
            <a:avLst/>
          </a:prstGeom>
          <a:noFill/>
          <a:ln/>
        </p:spPr>
        <p:txBody>
          <a:bodyPr wrap="square" rtlCol="0" anchor="t"/>
          <a:lstStyle/>
          <a:p>
            <a:pPr>
              <a:lnSpc>
                <a:spcPts val="2177"/>
              </a:lnSpc>
            </a:pPr>
            <a:r>
              <a:rPr lang="en-US" sz="1361" kern="0" spc="-27" dirty="0">
                <a:solidFill>
                  <a:srgbClr val="272525"/>
                </a:solidFill>
                <a:latin typeface="Source Sans Pro" pitchFamily="34" charset="0"/>
                <a:ea typeface="Source Sans Pro" pitchFamily="34" charset="-122"/>
                <a:cs typeface="Source Sans Pro" pitchFamily="34" charset="-120"/>
              </a:rPr>
              <a:t>The importance of x-ray image captioning stems from its potential to revolutionize medical image analysis. This technology offers numerous advantages, including:</a:t>
            </a:r>
            <a:endParaRPr lang="en-US" sz="1361" dirty="0"/>
          </a:p>
        </p:txBody>
      </p:sp>
      <p:sp>
        <p:nvSpPr>
          <p:cNvPr id="8" name="Shape 3"/>
          <p:cNvSpPr/>
          <p:nvPr/>
        </p:nvSpPr>
        <p:spPr>
          <a:xfrm>
            <a:off x="604838" y="2069664"/>
            <a:ext cx="7934325" cy="1271707"/>
          </a:xfrm>
          <a:prstGeom prst="roundRect">
            <a:avLst>
              <a:gd name="adj" fmla="val 5708"/>
            </a:avLst>
          </a:prstGeom>
          <a:solidFill>
            <a:srgbClr val="F0D4F7"/>
          </a:solidFill>
          <a:ln w="7620">
            <a:solidFill>
              <a:srgbClr val="D6BADD"/>
            </a:solidFill>
            <a:prstDash val="solid"/>
          </a:ln>
        </p:spPr>
      </p:sp>
      <p:sp>
        <p:nvSpPr>
          <p:cNvPr id="9" name="Text 4"/>
          <p:cNvSpPr/>
          <p:nvPr/>
        </p:nvSpPr>
        <p:spPr>
          <a:xfrm>
            <a:off x="785218" y="2250043"/>
            <a:ext cx="2033111" cy="254199"/>
          </a:xfrm>
          <a:prstGeom prst="rect">
            <a:avLst/>
          </a:prstGeom>
          <a:noFill/>
          <a:ln/>
        </p:spPr>
        <p:txBody>
          <a:bodyPr wrap="none" rtlCol="0" anchor="t"/>
          <a:lstStyle/>
          <a:p>
            <a:pPr>
              <a:lnSpc>
                <a:spcPts val="2001"/>
              </a:lnSpc>
            </a:pPr>
            <a:r>
              <a:rPr lang="en-US" sz="1601" b="1" kern="0" spc="-32" dirty="0">
                <a:solidFill>
                  <a:srgbClr val="272525"/>
                </a:solidFill>
                <a:latin typeface="adonis-web" pitchFamily="34" charset="0"/>
                <a:ea typeface="adonis-web" pitchFamily="34" charset="-122"/>
                <a:cs typeface="adonis-web" pitchFamily="34" charset="-120"/>
              </a:rPr>
              <a:t>Improved Accuracy</a:t>
            </a:r>
            <a:endParaRPr lang="en-US" sz="1601" dirty="0"/>
          </a:p>
        </p:txBody>
      </p:sp>
      <p:sp>
        <p:nvSpPr>
          <p:cNvPr id="10" name="Text 5"/>
          <p:cNvSpPr/>
          <p:nvPr/>
        </p:nvSpPr>
        <p:spPr>
          <a:xfrm>
            <a:off x="785218" y="2607827"/>
            <a:ext cx="7573567" cy="553164"/>
          </a:xfrm>
          <a:prstGeom prst="rect">
            <a:avLst/>
          </a:prstGeom>
          <a:noFill/>
          <a:ln/>
        </p:spPr>
        <p:txBody>
          <a:bodyPr wrap="square" rtlCol="0" anchor="t"/>
          <a:lstStyle/>
          <a:p>
            <a:pPr>
              <a:lnSpc>
                <a:spcPts val="2177"/>
              </a:lnSpc>
            </a:pPr>
            <a:r>
              <a:rPr lang="en-US" sz="1361" kern="0" spc="-27" dirty="0">
                <a:solidFill>
                  <a:srgbClr val="272525"/>
                </a:solidFill>
                <a:latin typeface="Source Sans Pro" pitchFamily="34" charset="0"/>
                <a:ea typeface="Source Sans Pro" pitchFamily="34" charset="-122"/>
                <a:cs typeface="Source Sans Pro" pitchFamily="34" charset="-120"/>
              </a:rPr>
              <a:t>By leveraging the power of machine learning, x-ray image captioning can improve the accuracy of diagnoses by providing comprehensive and detailed descriptions of the images.</a:t>
            </a:r>
            <a:endParaRPr lang="en-US" sz="1361" dirty="0"/>
          </a:p>
        </p:txBody>
      </p:sp>
      <p:sp>
        <p:nvSpPr>
          <p:cNvPr id="11" name="Shape 6"/>
          <p:cNvSpPr/>
          <p:nvPr/>
        </p:nvSpPr>
        <p:spPr>
          <a:xfrm>
            <a:off x="604838" y="3514131"/>
            <a:ext cx="7934325" cy="1271707"/>
          </a:xfrm>
          <a:prstGeom prst="roundRect">
            <a:avLst>
              <a:gd name="adj" fmla="val 5708"/>
            </a:avLst>
          </a:prstGeom>
          <a:solidFill>
            <a:srgbClr val="F0D4F7"/>
          </a:solidFill>
          <a:ln w="7620">
            <a:solidFill>
              <a:srgbClr val="D6BADD"/>
            </a:solidFill>
            <a:prstDash val="solid"/>
          </a:ln>
        </p:spPr>
      </p:sp>
      <p:sp>
        <p:nvSpPr>
          <p:cNvPr id="12" name="Text 7"/>
          <p:cNvSpPr/>
          <p:nvPr/>
        </p:nvSpPr>
        <p:spPr>
          <a:xfrm>
            <a:off x="785218" y="3694510"/>
            <a:ext cx="2033111" cy="254199"/>
          </a:xfrm>
          <a:prstGeom prst="rect">
            <a:avLst/>
          </a:prstGeom>
          <a:noFill/>
          <a:ln/>
        </p:spPr>
        <p:txBody>
          <a:bodyPr wrap="none" rtlCol="0" anchor="t"/>
          <a:lstStyle/>
          <a:p>
            <a:pPr>
              <a:lnSpc>
                <a:spcPts val="2001"/>
              </a:lnSpc>
            </a:pPr>
            <a:r>
              <a:rPr lang="en-US" sz="1601" b="1" kern="0" spc="-32" dirty="0">
                <a:solidFill>
                  <a:srgbClr val="272525"/>
                </a:solidFill>
                <a:latin typeface="adonis-web" pitchFamily="34" charset="0"/>
                <a:ea typeface="adonis-web" pitchFamily="34" charset="-122"/>
                <a:cs typeface="adonis-web" pitchFamily="34" charset="-120"/>
              </a:rPr>
              <a:t>Enhanced Efficiency</a:t>
            </a:r>
            <a:endParaRPr lang="en-US" sz="1601" dirty="0"/>
          </a:p>
        </p:txBody>
      </p:sp>
      <p:sp>
        <p:nvSpPr>
          <p:cNvPr id="13" name="Text 8"/>
          <p:cNvSpPr/>
          <p:nvPr/>
        </p:nvSpPr>
        <p:spPr>
          <a:xfrm>
            <a:off x="785218" y="4052293"/>
            <a:ext cx="7573567" cy="553164"/>
          </a:xfrm>
          <a:prstGeom prst="rect">
            <a:avLst/>
          </a:prstGeom>
          <a:noFill/>
          <a:ln/>
        </p:spPr>
        <p:txBody>
          <a:bodyPr wrap="square" rtlCol="0" anchor="t"/>
          <a:lstStyle/>
          <a:p>
            <a:pPr>
              <a:lnSpc>
                <a:spcPts val="2177"/>
              </a:lnSpc>
            </a:pPr>
            <a:r>
              <a:rPr lang="en-US" sz="1361" kern="0" spc="-27" dirty="0">
                <a:solidFill>
                  <a:srgbClr val="272525"/>
                </a:solidFill>
                <a:latin typeface="Source Sans Pro" pitchFamily="34" charset="0"/>
                <a:ea typeface="Source Sans Pro" pitchFamily="34" charset="-122"/>
                <a:cs typeface="Source Sans Pro" pitchFamily="34" charset="-120"/>
              </a:rPr>
              <a:t>Automating the captioning process can save time for radiologists, allowing them to focus on more complex tasks and ultimately improving their productivity.</a:t>
            </a:r>
            <a:endParaRPr lang="en-US" sz="1361" dirty="0"/>
          </a:p>
        </p:txBody>
      </p:sp>
      <p:sp>
        <p:nvSpPr>
          <p:cNvPr id="14" name="Shape 9"/>
          <p:cNvSpPr/>
          <p:nvPr/>
        </p:nvSpPr>
        <p:spPr>
          <a:xfrm>
            <a:off x="604838" y="4958597"/>
            <a:ext cx="7934325" cy="1271707"/>
          </a:xfrm>
          <a:prstGeom prst="roundRect">
            <a:avLst>
              <a:gd name="adj" fmla="val 5708"/>
            </a:avLst>
          </a:prstGeom>
          <a:solidFill>
            <a:srgbClr val="F0D4F7"/>
          </a:solidFill>
          <a:ln w="7620">
            <a:solidFill>
              <a:srgbClr val="D6BADD"/>
            </a:solidFill>
            <a:prstDash val="solid"/>
          </a:ln>
        </p:spPr>
      </p:sp>
      <p:sp>
        <p:nvSpPr>
          <p:cNvPr id="15" name="Text 10"/>
          <p:cNvSpPr/>
          <p:nvPr/>
        </p:nvSpPr>
        <p:spPr>
          <a:xfrm>
            <a:off x="785218" y="5138977"/>
            <a:ext cx="2033111" cy="254199"/>
          </a:xfrm>
          <a:prstGeom prst="rect">
            <a:avLst/>
          </a:prstGeom>
          <a:noFill/>
          <a:ln/>
        </p:spPr>
        <p:txBody>
          <a:bodyPr wrap="none" rtlCol="0" anchor="t"/>
          <a:lstStyle/>
          <a:p>
            <a:pPr>
              <a:lnSpc>
                <a:spcPts val="2001"/>
              </a:lnSpc>
            </a:pPr>
            <a:r>
              <a:rPr lang="en-US" sz="1601" b="1" kern="0" spc="-32" dirty="0">
                <a:solidFill>
                  <a:srgbClr val="272525"/>
                </a:solidFill>
                <a:latin typeface="adonis-web" pitchFamily="34" charset="0"/>
                <a:ea typeface="adonis-web" pitchFamily="34" charset="-122"/>
                <a:cs typeface="adonis-web" pitchFamily="34" charset="-120"/>
              </a:rPr>
              <a:t>Reduced Errors</a:t>
            </a:r>
            <a:endParaRPr lang="en-US" sz="1601" dirty="0"/>
          </a:p>
        </p:txBody>
      </p:sp>
      <p:sp>
        <p:nvSpPr>
          <p:cNvPr id="16" name="Text 11"/>
          <p:cNvSpPr/>
          <p:nvPr/>
        </p:nvSpPr>
        <p:spPr>
          <a:xfrm>
            <a:off x="785218" y="5496759"/>
            <a:ext cx="7573567" cy="553164"/>
          </a:xfrm>
          <a:prstGeom prst="rect">
            <a:avLst/>
          </a:prstGeom>
          <a:noFill/>
          <a:ln/>
        </p:spPr>
        <p:txBody>
          <a:bodyPr wrap="square" rtlCol="0" anchor="t"/>
          <a:lstStyle/>
          <a:p>
            <a:pPr>
              <a:lnSpc>
                <a:spcPts val="2177"/>
              </a:lnSpc>
            </a:pPr>
            <a:r>
              <a:rPr lang="en-US" sz="1361" kern="0" spc="-27" dirty="0">
                <a:solidFill>
                  <a:srgbClr val="272525"/>
                </a:solidFill>
                <a:latin typeface="Source Sans Pro" pitchFamily="34" charset="0"/>
                <a:ea typeface="Source Sans Pro" pitchFamily="34" charset="-122"/>
                <a:cs typeface="Source Sans Pro" pitchFamily="34" charset="-120"/>
              </a:rPr>
              <a:t>X-ray image captioning can help to minimize errors caused by human fatigue or oversight by providing consistent and accurate descriptions of the images.</a:t>
            </a:r>
            <a:endParaRPr lang="en-US" sz="1361" dirty="0"/>
          </a:p>
        </p:txBody>
      </p:sp>
      <p:sp>
        <p:nvSpPr>
          <p:cNvPr id="17" name="Shape 12"/>
          <p:cNvSpPr/>
          <p:nvPr/>
        </p:nvSpPr>
        <p:spPr>
          <a:xfrm>
            <a:off x="604838" y="6403063"/>
            <a:ext cx="7934325" cy="1271707"/>
          </a:xfrm>
          <a:prstGeom prst="roundRect">
            <a:avLst>
              <a:gd name="adj" fmla="val 5708"/>
            </a:avLst>
          </a:prstGeom>
          <a:solidFill>
            <a:srgbClr val="F0D4F7"/>
          </a:solidFill>
          <a:ln w="7620">
            <a:solidFill>
              <a:srgbClr val="D6BADD"/>
            </a:solidFill>
            <a:prstDash val="solid"/>
          </a:ln>
        </p:spPr>
      </p:sp>
      <p:sp>
        <p:nvSpPr>
          <p:cNvPr id="18" name="Text 13"/>
          <p:cNvSpPr/>
          <p:nvPr/>
        </p:nvSpPr>
        <p:spPr>
          <a:xfrm>
            <a:off x="785218" y="6583442"/>
            <a:ext cx="2033111" cy="254199"/>
          </a:xfrm>
          <a:prstGeom prst="rect">
            <a:avLst/>
          </a:prstGeom>
          <a:noFill/>
          <a:ln/>
        </p:spPr>
        <p:txBody>
          <a:bodyPr wrap="none" rtlCol="0" anchor="t"/>
          <a:lstStyle/>
          <a:p>
            <a:pPr>
              <a:lnSpc>
                <a:spcPts val="2001"/>
              </a:lnSpc>
            </a:pPr>
            <a:r>
              <a:rPr lang="en-US" sz="1601" b="1" kern="0" spc="-32" dirty="0">
                <a:solidFill>
                  <a:srgbClr val="272525"/>
                </a:solidFill>
                <a:latin typeface="adonis-web" pitchFamily="34" charset="0"/>
                <a:ea typeface="adonis-web" pitchFamily="34" charset="-122"/>
                <a:cs typeface="adonis-web" pitchFamily="34" charset="-120"/>
              </a:rPr>
              <a:t>Improved Patient Care</a:t>
            </a:r>
            <a:endParaRPr lang="en-US" sz="1601" dirty="0"/>
          </a:p>
        </p:txBody>
      </p:sp>
      <p:sp>
        <p:nvSpPr>
          <p:cNvPr id="19" name="Text 14"/>
          <p:cNvSpPr/>
          <p:nvPr/>
        </p:nvSpPr>
        <p:spPr>
          <a:xfrm>
            <a:off x="785218" y="6941226"/>
            <a:ext cx="7573567" cy="553164"/>
          </a:xfrm>
          <a:prstGeom prst="rect">
            <a:avLst/>
          </a:prstGeom>
          <a:noFill/>
          <a:ln/>
        </p:spPr>
        <p:txBody>
          <a:bodyPr wrap="square" rtlCol="0" anchor="t"/>
          <a:lstStyle/>
          <a:p>
            <a:pPr>
              <a:lnSpc>
                <a:spcPts val="2177"/>
              </a:lnSpc>
            </a:pPr>
            <a:r>
              <a:rPr lang="en-US" sz="1361" kern="0" spc="-27" dirty="0">
                <a:solidFill>
                  <a:srgbClr val="272525"/>
                </a:solidFill>
                <a:latin typeface="Source Sans Pro" pitchFamily="34" charset="0"/>
                <a:ea typeface="Source Sans Pro" pitchFamily="34" charset="-122"/>
                <a:cs typeface="Source Sans Pro" pitchFamily="34" charset="-120"/>
              </a:rPr>
              <a:t>By enhancing communication and understanding between healthcare providers and patients, x-ray image captioning contributes to improved patient care and outcomes.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9750" y="428625"/>
            <a:ext cx="4914900" cy="7372350"/>
          </a:xfrm>
          <a:prstGeom prst="rect">
            <a:avLst/>
          </a:prstGeom>
        </p:spPr>
      </p:pic>
      <p:sp>
        <p:nvSpPr>
          <p:cNvPr id="6" name="Text 2"/>
          <p:cNvSpPr/>
          <p:nvPr/>
        </p:nvSpPr>
        <p:spPr>
          <a:xfrm>
            <a:off x="800338" y="1896983"/>
            <a:ext cx="7543324" cy="2043906"/>
          </a:xfrm>
          <a:prstGeom prst="rect">
            <a:avLst/>
          </a:prstGeom>
          <a:noFill/>
          <a:ln/>
        </p:spPr>
        <p:txBody>
          <a:bodyPr wrap="square" rtlCol="0" anchor="t"/>
          <a:lstStyle/>
          <a:p>
            <a:pPr marL="0" indent="0" algn="ctr">
              <a:buNone/>
            </a:pPr>
            <a:r>
              <a:rPr lang="en-US" sz="4000" b="1" dirty="0">
                <a:solidFill>
                  <a:srgbClr val="1B1B27"/>
                </a:solidFill>
                <a:latin typeface="Times New Roman" panose="02020603050405020304" pitchFamily="18" charset="0"/>
                <a:ea typeface="Raleway" pitchFamily="34" charset="-122"/>
                <a:cs typeface="Times New Roman" panose="02020603050405020304" pitchFamily="18" charset="0"/>
              </a:rPr>
              <a:t>Agricultural Image Captioning for Smart Farming</a:t>
            </a:r>
            <a:endParaRPr lang="en-US" sz="4000" b="1" dirty="0">
              <a:latin typeface="Times New Roman" panose="02020603050405020304" pitchFamily="18" charset="0"/>
              <a:cs typeface="Times New Roman" panose="02020603050405020304" pitchFamily="18" charset="0"/>
            </a:endParaRPr>
          </a:p>
        </p:txBody>
      </p:sp>
      <p:sp>
        <p:nvSpPr>
          <p:cNvPr id="7" name="Text 3"/>
          <p:cNvSpPr/>
          <p:nvPr/>
        </p:nvSpPr>
        <p:spPr>
          <a:xfrm>
            <a:off x="501888" y="3644821"/>
            <a:ext cx="8057912" cy="3889453"/>
          </a:xfrm>
          <a:prstGeom prst="rect">
            <a:avLst/>
          </a:prstGeom>
          <a:noFill/>
          <a:ln/>
        </p:spPr>
        <p:txBody>
          <a:bodyPr wrap="square" rtlCol="0" anchor="t"/>
          <a:lstStyle/>
          <a:p>
            <a:pPr marL="0" indent="0">
              <a:lnSpc>
                <a:spcPts val="2881"/>
              </a:lnSpc>
              <a:buNone/>
            </a:pPr>
            <a:r>
              <a:rPr lang="en-US" sz="1801" dirty="0"/>
              <a:t>Welcome to this presentation on agricultural image captioning. This technology revolutionizes farming by harnessing the power of computer vision to monitor crops and detect issues early.</a:t>
            </a:r>
          </a:p>
          <a:p>
            <a:pPr marL="0" indent="0">
              <a:lnSpc>
                <a:spcPts val="2881"/>
              </a:lnSpc>
              <a:buNone/>
            </a:pPr>
            <a:r>
              <a:rPr lang="en-US" sz="1801" dirty="0"/>
              <a:t>Our objective is to build a model that can automatically classify crop type, identify growth stage, and detect health issues like pests or diseases from images.</a:t>
            </a:r>
          </a:p>
          <a:p>
            <a:pPr marL="0" indent="0">
              <a:lnSpc>
                <a:spcPts val="2881"/>
              </a:lnSpc>
              <a:buNone/>
            </a:pPr>
            <a:endParaRPr lang="en-US" sz="1801" dirty="0"/>
          </a:p>
          <a:p>
            <a:pPr>
              <a:lnSpc>
                <a:spcPts val="2881"/>
              </a:lnSpc>
            </a:pPr>
            <a:r>
              <a:rPr lang="en-US" sz="1801" dirty="0"/>
              <a:t>This project can assist farmers and crop experts in monitoring crops remotely, detecting problems early, and optimizing resource management, ultimately leading to improved yields.</a:t>
            </a:r>
          </a:p>
          <a:p>
            <a:pPr marL="0" indent="0">
              <a:lnSpc>
                <a:spcPts val="2881"/>
              </a:lnSpc>
              <a:buNone/>
            </a:pPr>
            <a:endParaRPr lang="en-US" sz="1801" dirty="0"/>
          </a:p>
          <a:p>
            <a:pPr marL="0" indent="0">
              <a:lnSpc>
                <a:spcPts val="2881"/>
              </a:lnSpc>
              <a:buNone/>
            </a:pPr>
            <a:endParaRPr lang="en-US" sz="1801" dirty="0"/>
          </a:p>
        </p:txBody>
      </p:sp>
      <p:sp>
        <p:nvSpPr>
          <p:cNvPr id="9" name="TextBox 8">
            <a:extLst>
              <a:ext uri="{FF2B5EF4-FFF2-40B4-BE49-F238E27FC236}">
                <a16:creationId xmlns:a16="http://schemas.microsoft.com/office/drawing/2014/main" id="{5DB6F5FE-3C45-AA8A-A3EF-A1B5AC48754C}"/>
              </a:ext>
            </a:extLst>
          </p:cNvPr>
          <p:cNvSpPr txBox="1"/>
          <p:nvPr/>
        </p:nvSpPr>
        <p:spPr>
          <a:xfrm>
            <a:off x="1260357" y="592604"/>
            <a:ext cx="5727700" cy="707886"/>
          </a:xfrm>
          <a:prstGeom prst="rect">
            <a:avLst/>
          </a:prstGeom>
          <a:noFill/>
        </p:spPr>
        <p:txBody>
          <a:bodyPr wrap="square" rtlCol="0">
            <a:spAutoFit/>
          </a:bodyPr>
          <a:lstStyle/>
          <a:p>
            <a:pPr algn="ctr"/>
            <a:r>
              <a:rPr lang="en-US" sz="4000" b="1" i="1" dirty="0">
                <a:solidFill>
                  <a:schemeClr val="accent1"/>
                </a:solidFill>
                <a:latin typeface="+mj-lt"/>
              </a:rPr>
              <a:t>Use Case - 2</a:t>
            </a:r>
            <a:endParaRPr lang="en-IN" sz="4000" b="1" i="1" dirty="0">
              <a:solidFill>
                <a:schemeClr val="accent1"/>
              </a:solidFill>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11289"/>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52889" y="2284333"/>
            <a:ext cx="4980623" cy="3660815"/>
          </a:xfrm>
          <a:prstGeom prst="rect">
            <a:avLst/>
          </a:prstGeom>
        </p:spPr>
      </p:pic>
      <p:sp>
        <p:nvSpPr>
          <p:cNvPr id="6" name="Text 2"/>
          <p:cNvSpPr/>
          <p:nvPr/>
        </p:nvSpPr>
        <p:spPr>
          <a:xfrm>
            <a:off x="6194465" y="719138"/>
            <a:ext cx="5057537" cy="632222"/>
          </a:xfrm>
          <a:prstGeom prst="rect">
            <a:avLst/>
          </a:prstGeom>
          <a:noFill/>
          <a:ln/>
        </p:spPr>
        <p:txBody>
          <a:bodyPr wrap="none" rtlCol="0" anchor="t"/>
          <a:lstStyle/>
          <a:p>
            <a:pPr marL="0" indent="0">
              <a:lnSpc>
                <a:spcPts val="4978"/>
              </a:lnSpc>
              <a:buNone/>
            </a:pPr>
            <a:r>
              <a:rPr lang="en-US" sz="3982" dirty="0">
                <a:solidFill>
                  <a:srgbClr val="1B1B27"/>
                </a:solidFill>
                <a:latin typeface="Raleway" pitchFamily="34" charset="0"/>
              </a:rPr>
              <a:t>Continued…</a:t>
            </a:r>
            <a:endParaRPr lang="en-US" sz="3982" dirty="0"/>
          </a:p>
        </p:txBody>
      </p:sp>
      <p:sp>
        <p:nvSpPr>
          <p:cNvPr id="7" name="Shape 3"/>
          <p:cNvSpPr/>
          <p:nvPr/>
        </p:nvSpPr>
        <p:spPr>
          <a:xfrm>
            <a:off x="6194465" y="1882259"/>
            <a:ext cx="455176" cy="455176"/>
          </a:xfrm>
          <a:prstGeom prst="roundRect">
            <a:avLst>
              <a:gd name="adj" fmla="val 18667"/>
            </a:avLst>
          </a:prstGeom>
          <a:solidFill>
            <a:srgbClr val="E1E1EA"/>
          </a:solidFill>
          <a:ln w="7620">
            <a:solidFill>
              <a:srgbClr val="C7C7D0"/>
            </a:solidFill>
            <a:prstDash val="solid"/>
          </a:ln>
        </p:spPr>
      </p:sp>
      <p:sp>
        <p:nvSpPr>
          <p:cNvPr id="8" name="Text 4"/>
          <p:cNvSpPr/>
          <p:nvPr/>
        </p:nvSpPr>
        <p:spPr>
          <a:xfrm>
            <a:off x="6357104" y="1958102"/>
            <a:ext cx="129897" cy="303490"/>
          </a:xfrm>
          <a:prstGeom prst="rect">
            <a:avLst/>
          </a:prstGeom>
          <a:noFill/>
          <a:ln/>
        </p:spPr>
        <p:txBody>
          <a:bodyPr wrap="none" rtlCol="0" anchor="t"/>
          <a:lstStyle/>
          <a:p>
            <a:pPr marL="0" indent="0" algn="ctr">
              <a:lnSpc>
                <a:spcPts val="2389"/>
              </a:lnSpc>
              <a:buNone/>
            </a:pPr>
            <a:r>
              <a:rPr lang="en-US" sz="2389" dirty="0">
                <a:solidFill>
                  <a:srgbClr val="3C3939"/>
                </a:solidFill>
                <a:latin typeface="Raleway" pitchFamily="34" charset="0"/>
                <a:ea typeface="Raleway" pitchFamily="34" charset="-122"/>
                <a:cs typeface="Raleway" pitchFamily="34" charset="-120"/>
              </a:rPr>
              <a:t>1</a:t>
            </a:r>
            <a:endParaRPr lang="en-US" sz="2389" dirty="0"/>
          </a:p>
        </p:txBody>
      </p:sp>
      <p:sp>
        <p:nvSpPr>
          <p:cNvPr id="9" name="Text 5"/>
          <p:cNvSpPr/>
          <p:nvPr/>
        </p:nvSpPr>
        <p:spPr>
          <a:xfrm>
            <a:off x="6851928" y="1882259"/>
            <a:ext cx="2752725" cy="316111"/>
          </a:xfrm>
          <a:prstGeom prst="rect">
            <a:avLst/>
          </a:prstGeom>
          <a:noFill/>
          <a:ln/>
        </p:spPr>
        <p:txBody>
          <a:bodyPr wrap="none" rtlCol="0" anchor="t"/>
          <a:lstStyle/>
          <a:p>
            <a:pPr marL="0" indent="0">
              <a:lnSpc>
                <a:spcPts val="2489"/>
              </a:lnSpc>
              <a:buNone/>
            </a:pPr>
            <a:r>
              <a:rPr lang="en-US" sz="1991" dirty="0">
                <a:solidFill>
                  <a:srgbClr val="3C3939"/>
                </a:solidFill>
                <a:latin typeface="Raleway" pitchFamily="34" charset="0"/>
                <a:ea typeface="Raleway" pitchFamily="34" charset="-122"/>
                <a:cs typeface="Raleway" pitchFamily="34" charset="-120"/>
              </a:rPr>
              <a:t>Early Disease Detection</a:t>
            </a:r>
            <a:endParaRPr lang="en-US" sz="1991" dirty="0"/>
          </a:p>
        </p:txBody>
      </p:sp>
      <p:sp>
        <p:nvSpPr>
          <p:cNvPr id="10" name="Text 6"/>
          <p:cNvSpPr/>
          <p:nvPr/>
        </p:nvSpPr>
        <p:spPr>
          <a:xfrm>
            <a:off x="6851928" y="2319695"/>
            <a:ext cx="7070407" cy="647224"/>
          </a:xfrm>
          <a:prstGeom prst="rect">
            <a:avLst/>
          </a:prstGeom>
          <a:noFill/>
          <a:ln/>
        </p:spPr>
        <p:txBody>
          <a:bodyPr wrap="square" rtlCol="0" anchor="t"/>
          <a:lstStyle/>
          <a:p>
            <a:pPr marL="0" indent="0">
              <a:lnSpc>
                <a:spcPts val="2549"/>
              </a:lnSpc>
              <a:buNone/>
            </a:pPr>
            <a:r>
              <a:rPr lang="en-US" sz="1593" dirty="0">
                <a:solidFill>
                  <a:srgbClr val="3C3939"/>
                </a:solidFill>
                <a:latin typeface="Roboto" pitchFamily="34" charset="0"/>
                <a:ea typeface="Roboto" pitchFamily="34" charset="-122"/>
                <a:cs typeface="Roboto" pitchFamily="34" charset="-120"/>
              </a:rPr>
              <a:t>Diagnosing plant diseases early is crucial for maximizing crop yields and mitigating economic losses.</a:t>
            </a:r>
            <a:endParaRPr lang="en-US" sz="1593" dirty="0"/>
          </a:p>
        </p:txBody>
      </p:sp>
      <p:sp>
        <p:nvSpPr>
          <p:cNvPr id="11" name="Shape 7"/>
          <p:cNvSpPr/>
          <p:nvPr/>
        </p:nvSpPr>
        <p:spPr>
          <a:xfrm>
            <a:off x="6194465" y="3396734"/>
            <a:ext cx="455176" cy="455176"/>
          </a:xfrm>
          <a:prstGeom prst="roundRect">
            <a:avLst>
              <a:gd name="adj" fmla="val 18667"/>
            </a:avLst>
          </a:prstGeom>
          <a:solidFill>
            <a:srgbClr val="E1E1EA"/>
          </a:solidFill>
          <a:ln w="7620">
            <a:solidFill>
              <a:srgbClr val="C7C7D0"/>
            </a:solidFill>
            <a:prstDash val="solid"/>
          </a:ln>
        </p:spPr>
      </p:sp>
      <p:sp>
        <p:nvSpPr>
          <p:cNvPr id="12" name="Text 8"/>
          <p:cNvSpPr/>
          <p:nvPr/>
        </p:nvSpPr>
        <p:spPr>
          <a:xfrm>
            <a:off x="6342936" y="3472577"/>
            <a:ext cx="158115" cy="303490"/>
          </a:xfrm>
          <a:prstGeom prst="rect">
            <a:avLst/>
          </a:prstGeom>
          <a:noFill/>
          <a:ln/>
        </p:spPr>
        <p:txBody>
          <a:bodyPr wrap="none" rtlCol="0" anchor="t"/>
          <a:lstStyle/>
          <a:p>
            <a:pPr marL="0" indent="0" algn="ctr">
              <a:lnSpc>
                <a:spcPts val="2389"/>
              </a:lnSpc>
              <a:buNone/>
            </a:pPr>
            <a:r>
              <a:rPr lang="en-US" sz="2389" dirty="0">
                <a:solidFill>
                  <a:srgbClr val="3C3939"/>
                </a:solidFill>
                <a:latin typeface="Raleway" pitchFamily="34" charset="0"/>
                <a:ea typeface="Raleway" pitchFamily="34" charset="-122"/>
                <a:cs typeface="Raleway" pitchFamily="34" charset="-120"/>
              </a:rPr>
              <a:t>2</a:t>
            </a:r>
            <a:endParaRPr lang="en-US" sz="2389" dirty="0"/>
          </a:p>
        </p:txBody>
      </p:sp>
      <p:sp>
        <p:nvSpPr>
          <p:cNvPr id="13" name="Text 9"/>
          <p:cNvSpPr/>
          <p:nvPr/>
        </p:nvSpPr>
        <p:spPr>
          <a:xfrm>
            <a:off x="6851928" y="3396734"/>
            <a:ext cx="2974419" cy="316111"/>
          </a:xfrm>
          <a:prstGeom prst="rect">
            <a:avLst/>
          </a:prstGeom>
          <a:noFill/>
          <a:ln/>
        </p:spPr>
        <p:txBody>
          <a:bodyPr wrap="none" rtlCol="0" anchor="t"/>
          <a:lstStyle/>
          <a:p>
            <a:pPr marL="0" indent="0">
              <a:lnSpc>
                <a:spcPts val="2489"/>
              </a:lnSpc>
              <a:buNone/>
            </a:pPr>
            <a:r>
              <a:rPr lang="en-US" sz="1991" dirty="0">
                <a:solidFill>
                  <a:srgbClr val="3C3939"/>
                </a:solidFill>
                <a:latin typeface="Raleway" pitchFamily="34" charset="0"/>
                <a:ea typeface="Raleway" pitchFamily="34" charset="-122"/>
                <a:cs typeface="Raleway" pitchFamily="34" charset="-120"/>
              </a:rPr>
              <a:t>Image-Based Techniques</a:t>
            </a:r>
            <a:endParaRPr lang="en-US" sz="1991" dirty="0"/>
          </a:p>
        </p:txBody>
      </p:sp>
      <p:sp>
        <p:nvSpPr>
          <p:cNvPr id="14" name="Text 10"/>
          <p:cNvSpPr/>
          <p:nvPr/>
        </p:nvSpPr>
        <p:spPr>
          <a:xfrm>
            <a:off x="6851928" y="3834170"/>
            <a:ext cx="7070407" cy="647224"/>
          </a:xfrm>
          <a:prstGeom prst="rect">
            <a:avLst/>
          </a:prstGeom>
          <a:noFill/>
          <a:ln/>
        </p:spPr>
        <p:txBody>
          <a:bodyPr wrap="square" rtlCol="0" anchor="t"/>
          <a:lstStyle/>
          <a:p>
            <a:pPr marL="0" indent="0">
              <a:lnSpc>
                <a:spcPts val="2549"/>
              </a:lnSpc>
              <a:buNone/>
            </a:pPr>
            <a:r>
              <a:rPr lang="en-US" sz="1593" dirty="0">
                <a:solidFill>
                  <a:srgbClr val="3C3939"/>
                </a:solidFill>
                <a:latin typeface="Roboto" pitchFamily="34" charset="0"/>
                <a:ea typeface="Roboto" pitchFamily="34" charset="-122"/>
                <a:cs typeface="Roboto" pitchFamily="34" charset="-120"/>
              </a:rPr>
              <a:t>Image analysis provides a non-invasive and efficient way to monitor plant health and identify issues.</a:t>
            </a:r>
            <a:endParaRPr lang="en-US" sz="1593" dirty="0"/>
          </a:p>
        </p:txBody>
      </p:sp>
      <p:sp>
        <p:nvSpPr>
          <p:cNvPr id="15" name="Shape 11"/>
          <p:cNvSpPr/>
          <p:nvPr/>
        </p:nvSpPr>
        <p:spPr>
          <a:xfrm>
            <a:off x="6194465" y="4911209"/>
            <a:ext cx="455176" cy="455176"/>
          </a:xfrm>
          <a:prstGeom prst="roundRect">
            <a:avLst>
              <a:gd name="adj" fmla="val 18667"/>
            </a:avLst>
          </a:prstGeom>
          <a:solidFill>
            <a:srgbClr val="E1E1EA"/>
          </a:solidFill>
          <a:ln w="7620">
            <a:solidFill>
              <a:srgbClr val="C7C7D0"/>
            </a:solidFill>
            <a:prstDash val="solid"/>
          </a:ln>
        </p:spPr>
      </p:sp>
      <p:sp>
        <p:nvSpPr>
          <p:cNvPr id="16" name="Text 12"/>
          <p:cNvSpPr/>
          <p:nvPr/>
        </p:nvSpPr>
        <p:spPr>
          <a:xfrm>
            <a:off x="6341031" y="4987052"/>
            <a:ext cx="162044" cy="303490"/>
          </a:xfrm>
          <a:prstGeom prst="rect">
            <a:avLst/>
          </a:prstGeom>
          <a:noFill/>
          <a:ln/>
        </p:spPr>
        <p:txBody>
          <a:bodyPr wrap="none" rtlCol="0" anchor="t"/>
          <a:lstStyle/>
          <a:p>
            <a:pPr marL="0" indent="0" algn="ctr">
              <a:lnSpc>
                <a:spcPts val="2389"/>
              </a:lnSpc>
              <a:buNone/>
            </a:pPr>
            <a:r>
              <a:rPr lang="en-US" sz="2389" dirty="0">
                <a:solidFill>
                  <a:srgbClr val="3C3939"/>
                </a:solidFill>
                <a:latin typeface="Raleway" pitchFamily="34" charset="0"/>
                <a:ea typeface="Raleway" pitchFamily="34" charset="-122"/>
                <a:cs typeface="Raleway" pitchFamily="34" charset="-120"/>
              </a:rPr>
              <a:t>3</a:t>
            </a:r>
            <a:endParaRPr lang="en-US" sz="2389" dirty="0"/>
          </a:p>
        </p:txBody>
      </p:sp>
      <p:sp>
        <p:nvSpPr>
          <p:cNvPr id="17" name="Text 13"/>
          <p:cNvSpPr/>
          <p:nvPr/>
        </p:nvSpPr>
        <p:spPr>
          <a:xfrm>
            <a:off x="6851928" y="4911209"/>
            <a:ext cx="2528768" cy="316111"/>
          </a:xfrm>
          <a:prstGeom prst="rect">
            <a:avLst/>
          </a:prstGeom>
          <a:noFill/>
          <a:ln/>
        </p:spPr>
        <p:txBody>
          <a:bodyPr wrap="none" rtlCol="0" anchor="t"/>
          <a:lstStyle/>
          <a:p>
            <a:pPr marL="0" indent="0">
              <a:lnSpc>
                <a:spcPts val="2489"/>
              </a:lnSpc>
              <a:buNone/>
            </a:pPr>
            <a:r>
              <a:rPr lang="en-US" sz="1991" dirty="0">
                <a:solidFill>
                  <a:srgbClr val="3C3939"/>
                </a:solidFill>
                <a:latin typeface="Raleway" pitchFamily="34" charset="0"/>
                <a:ea typeface="Raleway" pitchFamily="34" charset="-122"/>
                <a:cs typeface="Raleway" pitchFamily="34" charset="-120"/>
              </a:rPr>
              <a:t>Model Development</a:t>
            </a:r>
            <a:endParaRPr lang="en-US" sz="1991" dirty="0"/>
          </a:p>
        </p:txBody>
      </p:sp>
      <p:sp>
        <p:nvSpPr>
          <p:cNvPr id="18" name="Text 14"/>
          <p:cNvSpPr/>
          <p:nvPr/>
        </p:nvSpPr>
        <p:spPr>
          <a:xfrm>
            <a:off x="6851928" y="5348645"/>
            <a:ext cx="7070407" cy="647224"/>
          </a:xfrm>
          <a:prstGeom prst="rect">
            <a:avLst/>
          </a:prstGeom>
          <a:noFill/>
          <a:ln/>
        </p:spPr>
        <p:txBody>
          <a:bodyPr wrap="square" rtlCol="0" anchor="t"/>
          <a:lstStyle/>
          <a:p>
            <a:pPr marL="0" indent="0">
              <a:lnSpc>
                <a:spcPts val="2549"/>
              </a:lnSpc>
              <a:buNone/>
            </a:pPr>
            <a:r>
              <a:rPr lang="en-US" sz="1593" dirty="0">
                <a:solidFill>
                  <a:srgbClr val="3C3939"/>
                </a:solidFill>
                <a:latin typeface="Roboto" pitchFamily="34" charset="0"/>
                <a:ea typeface="Roboto" pitchFamily="34" charset="-122"/>
                <a:cs typeface="Roboto" pitchFamily="34" charset="-120"/>
              </a:rPr>
              <a:t>We aim to develop a model capable of identifying crop conditions and generating descriptive captions from images.</a:t>
            </a:r>
            <a:endParaRPr lang="en-US" sz="1593" dirty="0"/>
          </a:p>
        </p:txBody>
      </p:sp>
      <p:sp>
        <p:nvSpPr>
          <p:cNvPr id="19" name="Shape 15"/>
          <p:cNvSpPr/>
          <p:nvPr/>
        </p:nvSpPr>
        <p:spPr>
          <a:xfrm>
            <a:off x="6194465" y="6425684"/>
            <a:ext cx="455176" cy="455176"/>
          </a:xfrm>
          <a:prstGeom prst="roundRect">
            <a:avLst>
              <a:gd name="adj" fmla="val 18667"/>
            </a:avLst>
          </a:prstGeom>
          <a:solidFill>
            <a:srgbClr val="E1E1EA"/>
          </a:solidFill>
          <a:ln w="7620">
            <a:solidFill>
              <a:srgbClr val="C7C7D0"/>
            </a:solidFill>
            <a:prstDash val="solid"/>
          </a:ln>
        </p:spPr>
      </p:sp>
      <p:sp>
        <p:nvSpPr>
          <p:cNvPr id="20" name="Text 16"/>
          <p:cNvSpPr/>
          <p:nvPr/>
        </p:nvSpPr>
        <p:spPr>
          <a:xfrm>
            <a:off x="6339126" y="6501527"/>
            <a:ext cx="165735" cy="303490"/>
          </a:xfrm>
          <a:prstGeom prst="rect">
            <a:avLst/>
          </a:prstGeom>
          <a:noFill/>
          <a:ln/>
        </p:spPr>
        <p:txBody>
          <a:bodyPr wrap="none" rtlCol="0" anchor="t"/>
          <a:lstStyle/>
          <a:p>
            <a:pPr marL="0" indent="0" algn="ctr">
              <a:lnSpc>
                <a:spcPts val="2389"/>
              </a:lnSpc>
              <a:buNone/>
            </a:pPr>
            <a:r>
              <a:rPr lang="en-US" sz="2389" dirty="0">
                <a:solidFill>
                  <a:srgbClr val="3C3939"/>
                </a:solidFill>
                <a:latin typeface="Raleway" pitchFamily="34" charset="0"/>
                <a:ea typeface="Raleway" pitchFamily="34" charset="-122"/>
                <a:cs typeface="Raleway" pitchFamily="34" charset="-120"/>
              </a:rPr>
              <a:t>4</a:t>
            </a:r>
            <a:endParaRPr lang="en-US" sz="2389" dirty="0"/>
          </a:p>
        </p:txBody>
      </p:sp>
      <p:sp>
        <p:nvSpPr>
          <p:cNvPr id="21" name="Text 17"/>
          <p:cNvSpPr/>
          <p:nvPr/>
        </p:nvSpPr>
        <p:spPr>
          <a:xfrm>
            <a:off x="6851928" y="6425684"/>
            <a:ext cx="2528768" cy="316111"/>
          </a:xfrm>
          <a:prstGeom prst="rect">
            <a:avLst/>
          </a:prstGeom>
          <a:noFill/>
          <a:ln/>
        </p:spPr>
        <p:txBody>
          <a:bodyPr wrap="none" rtlCol="0" anchor="t"/>
          <a:lstStyle/>
          <a:p>
            <a:pPr marL="0" indent="0">
              <a:lnSpc>
                <a:spcPts val="2489"/>
              </a:lnSpc>
              <a:buNone/>
            </a:pPr>
            <a:r>
              <a:rPr lang="en-US" sz="1991" dirty="0">
                <a:solidFill>
                  <a:srgbClr val="3C3939"/>
                </a:solidFill>
                <a:latin typeface="Raleway" pitchFamily="34" charset="0"/>
                <a:ea typeface="Raleway" pitchFamily="34" charset="-122"/>
                <a:cs typeface="Raleway" pitchFamily="34" charset="-120"/>
              </a:rPr>
              <a:t>Global Food Security</a:t>
            </a:r>
            <a:endParaRPr lang="en-US" sz="1991" dirty="0"/>
          </a:p>
        </p:txBody>
      </p:sp>
      <p:sp>
        <p:nvSpPr>
          <p:cNvPr id="22" name="Text 18"/>
          <p:cNvSpPr/>
          <p:nvPr/>
        </p:nvSpPr>
        <p:spPr>
          <a:xfrm>
            <a:off x="6851928" y="6863120"/>
            <a:ext cx="7070407" cy="647224"/>
          </a:xfrm>
          <a:prstGeom prst="rect">
            <a:avLst/>
          </a:prstGeom>
          <a:noFill/>
          <a:ln/>
        </p:spPr>
        <p:txBody>
          <a:bodyPr wrap="square" rtlCol="0" anchor="t"/>
          <a:lstStyle/>
          <a:p>
            <a:pPr marL="0" indent="0">
              <a:lnSpc>
                <a:spcPts val="2549"/>
              </a:lnSpc>
              <a:buNone/>
            </a:pPr>
            <a:r>
              <a:rPr lang="en-US" sz="1593" dirty="0">
                <a:solidFill>
                  <a:srgbClr val="3C3939"/>
                </a:solidFill>
                <a:latin typeface="Roboto" pitchFamily="34" charset="0"/>
                <a:ea typeface="Roboto" pitchFamily="34" charset="-122"/>
                <a:cs typeface="Roboto" pitchFamily="34" charset="-120"/>
              </a:rPr>
              <a:t>This technology has the potential to improve crop management practices and support global food security.</a:t>
            </a:r>
            <a:endParaRPr lang="en-US" sz="159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3"/>
          <a:stretch>
            <a:fillRect/>
          </a:stretch>
        </p:blipFill>
        <p:spPr>
          <a:xfrm>
            <a:off x="0" y="-17401"/>
            <a:ext cx="14630399" cy="8247002"/>
          </a:xfrm>
          <a:prstGeom prst="rect">
            <a:avLst/>
          </a:prstGeom>
        </p:spPr>
      </p:pic>
      <p:sp>
        <p:nvSpPr>
          <p:cNvPr id="3" name="TextBox 2">
            <a:extLst>
              <a:ext uri="{FF2B5EF4-FFF2-40B4-BE49-F238E27FC236}">
                <a16:creationId xmlns:a16="http://schemas.microsoft.com/office/drawing/2014/main" id="{AE086CB4-C674-AB69-7069-0616A4C8A256}"/>
              </a:ext>
            </a:extLst>
          </p:cNvPr>
          <p:cNvSpPr txBox="1"/>
          <p:nvPr/>
        </p:nvSpPr>
        <p:spPr>
          <a:xfrm>
            <a:off x="7673857" y="110004"/>
            <a:ext cx="5727700" cy="707886"/>
          </a:xfrm>
          <a:prstGeom prst="rect">
            <a:avLst/>
          </a:prstGeom>
          <a:noFill/>
        </p:spPr>
        <p:txBody>
          <a:bodyPr wrap="square" rtlCol="0">
            <a:spAutoFit/>
          </a:bodyPr>
          <a:lstStyle/>
          <a:p>
            <a:pPr algn="ctr"/>
            <a:r>
              <a:rPr lang="en-US" sz="4000" b="1" i="1" dirty="0">
                <a:solidFill>
                  <a:schemeClr val="bg1"/>
                </a:solidFill>
                <a:latin typeface="+mj-lt"/>
              </a:rPr>
              <a:t>Use Case - 3</a:t>
            </a:r>
            <a:endParaRPr lang="en-IN" sz="4000" b="1" i="1" dirty="0">
              <a:solidFill>
                <a:schemeClr val="bg1"/>
              </a:solidFill>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3"/>
          <a:stretch>
            <a:fillRect/>
          </a:stretch>
        </p:blipFill>
        <p:spPr>
          <a:xfrm>
            <a:off x="0" y="-761"/>
            <a:ext cx="14630400" cy="826084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2B686E-E195-AF05-78D2-B4ABA16CC292}"/>
              </a:ext>
            </a:extLst>
          </p:cNvPr>
          <p:cNvSpPr txBox="1"/>
          <p:nvPr/>
        </p:nvSpPr>
        <p:spPr>
          <a:xfrm>
            <a:off x="1570024" y="1715656"/>
            <a:ext cx="11228418" cy="1938992"/>
          </a:xfrm>
          <a:prstGeom prst="rect">
            <a:avLst/>
          </a:prstGeom>
          <a:noFill/>
        </p:spPr>
        <p:txBody>
          <a:bodyPr wrap="square" rtlCol="0">
            <a:spAutoFit/>
          </a:bodyPr>
          <a:lstStyle/>
          <a:p>
            <a:pPr algn="ctr"/>
            <a:r>
              <a:rPr lang="en-US" sz="4000" dirty="0">
                <a:solidFill>
                  <a:srgbClr val="1B1B27"/>
                </a:solidFill>
                <a:latin typeface="Times New Roman" panose="02020603050405020304" pitchFamily="18" charset="0"/>
                <a:cs typeface="Times New Roman" panose="02020603050405020304" pitchFamily="18" charset="0"/>
              </a:rPr>
              <a:t>Automated CCTV monitoring enhances business security and operational efficiency by providing real-time surveillance, reducing labor costs.</a:t>
            </a:r>
          </a:p>
        </p:txBody>
      </p:sp>
      <p:pic>
        <p:nvPicPr>
          <p:cNvPr id="3" name="Picture 2" descr="monitor_real.jpeg">
            <a:extLst>
              <a:ext uri="{FF2B5EF4-FFF2-40B4-BE49-F238E27FC236}">
                <a16:creationId xmlns:a16="http://schemas.microsoft.com/office/drawing/2014/main" id="{1DB56236-6387-4C03-A9D5-5C9D8AF36AC7}"/>
              </a:ext>
            </a:extLst>
          </p:cNvPr>
          <p:cNvPicPr>
            <a:picLocks noChangeAspect="1"/>
          </p:cNvPicPr>
          <p:nvPr/>
        </p:nvPicPr>
        <p:blipFill>
          <a:blip r:embed="rId2"/>
          <a:stretch>
            <a:fillRect/>
          </a:stretch>
        </p:blipFill>
        <p:spPr>
          <a:xfrm>
            <a:off x="2076416" y="4302300"/>
            <a:ext cx="1785950" cy="1869017"/>
          </a:xfrm>
          <a:prstGeom prst="rect">
            <a:avLst/>
          </a:prstGeom>
        </p:spPr>
      </p:pic>
      <p:sp>
        <p:nvSpPr>
          <p:cNvPr id="4" name="TextBox 3">
            <a:extLst>
              <a:ext uri="{FF2B5EF4-FFF2-40B4-BE49-F238E27FC236}">
                <a16:creationId xmlns:a16="http://schemas.microsoft.com/office/drawing/2014/main" id="{8B82778E-26F2-B505-870E-237347204E77}"/>
              </a:ext>
            </a:extLst>
          </p:cNvPr>
          <p:cNvSpPr txBox="1"/>
          <p:nvPr/>
        </p:nvSpPr>
        <p:spPr>
          <a:xfrm>
            <a:off x="1790664" y="6242767"/>
            <a:ext cx="2357454" cy="954107"/>
          </a:xfrm>
          <a:prstGeom prst="rect">
            <a:avLst/>
          </a:prstGeom>
          <a:noFill/>
        </p:spPr>
        <p:txBody>
          <a:bodyPr wrap="square" rtlCol="0">
            <a:spAutoFit/>
          </a:bodyPr>
          <a:lstStyle/>
          <a:p>
            <a:pPr algn="ctr"/>
            <a:r>
              <a:rPr lang="en-US" sz="2800" b="1" dirty="0"/>
              <a:t>Real-Time Monitoring</a:t>
            </a:r>
          </a:p>
        </p:txBody>
      </p:sp>
      <p:pic>
        <p:nvPicPr>
          <p:cNvPr id="5" name="Picture 4" descr="cost-efficiency-linear-icon-vector.jpg">
            <a:extLst>
              <a:ext uri="{FF2B5EF4-FFF2-40B4-BE49-F238E27FC236}">
                <a16:creationId xmlns:a16="http://schemas.microsoft.com/office/drawing/2014/main" id="{1D39A038-8DD0-CA1B-5827-60989D77DBD6}"/>
              </a:ext>
            </a:extLst>
          </p:cNvPr>
          <p:cNvPicPr>
            <a:picLocks noChangeAspect="1"/>
          </p:cNvPicPr>
          <p:nvPr/>
        </p:nvPicPr>
        <p:blipFill>
          <a:blip r:embed="rId3" cstate="print"/>
          <a:stretch>
            <a:fillRect/>
          </a:stretch>
        </p:blipFill>
        <p:spPr>
          <a:xfrm>
            <a:off x="6291258" y="4456817"/>
            <a:ext cx="1785950" cy="151118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5679A380-C690-CB7E-AA6F-0EFD343F2B08}"/>
              </a:ext>
            </a:extLst>
          </p:cNvPr>
          <p:cNvSpPr txBox="1"/>
          <p:nvPr/>
        </p:nvSpPr>
        <p:spPr>
          <a:xfrm>
            <a:off x="6184101" y="6193428"/>
            <a:ext cx="2000264" cy="954107"/>
          </a:xfrm>
          <a:prstGeom prst="rect">
            <a:avLst/>
          </a:prstGeom>
          <a:noFill/>
        </p:spPr>
        <p:txBody>
          <a:bodyPr wrap="square" rtlCol="0">
            <a:spAutoFit/>
          </a:bodyPr>
          <a:lstStyle/>
          <a:p>
            <a:pPr algn="ctr"/>
            <a:r>
              <a:rPr lang="en-US" sz="2800" b="1" dirty="0"/>
              <a:t>Cost Efficiency</a:t>
            </a:r>
          </a:p>
        </p:txBody>
      </p:sp>
      <p:pic>
        <p:nvPicPr>
          <p:cNvPr id="7" name="Picture 6" descr="Secrity-Cameras-2048x1365.jpg">
            <a:extLst>
              <a:ext uri="{FF2B5EF4-FFF2-40B4-BE49-F238E27FC236}">
                <a16:creationId xmlns:a16="http://schemas.microsoft.com/office/drawing/2014/main" id="{D4E7B631-81C7-831D-F818-963E674967F2}"/>
              </a:ext>
            </a:extLst>
          </p:cNvPr>
          <p:cNvPicPr>
            <a:picLocks noChangeAspect="1"/>
          </p:cNvPicPr>
          <p:nvPr/>
        </p:nvPicPr>
        <p:blipFill>
          <a:blip r:embed="rId4" cstate="print"/>
          <a:stretch>
            <a:fillRect/>
          </a:stretch>
        </p:blipFill>
        <p:spPr>
          <a:xfrm>
            <a:off x="10291786" y="4367210"/>
            <a:ext cx="2000264" cy="1643074"/>
          </a:xfrm>
          <a:prstGeom prst="rect">
            <a:avLst/>
          </a:prstGeom>
        </p:spPr>
      </p:pic>
      <p:sp>
        <p:nvSpPr>
          <p:cNvPr id="8" name="TextBox 7">
            <a:extLst>
              <a:ext uri="{FF2B5EF4-FFF2-40B4-BE49-F238E27FC236}">
                <a16:creationId xmlns:a16="http://schemas.microsoft.com/office/drawing/2014/main" id="{34539E12-3340-6911-2889-7694C8D57CD9}"/>
              </a:ext>
            </a:extLst>
          </p:cNvPr>
          <p:cNvSpPr txBox="1"/>
          <p:nvPr/>
        </p:nvSpPr>
        <p:spPr>
          <a:xfrm>
            <a:off x="10363224" y="6081722"/>
            <a:ext cx="2000264" cy="954107"/>
          </a:xfrm>
          <a:prstGeom prst="rect">
            <a:avLst/>
          </a:prstGeom>
          <a:noFill/>
        </p:spPr>
        <p:txBody>
          <a:bodyPr wrap="square" rtlCol="0">
            <a:spAutoFit/>
          </a:bodyPr>
          <a:lstStyle/>
          <a:p>
            <a:pPr algn="ctr"/>
            <a:r>
              <a:rPr lang="en-US" sz="2800" b="1" dirty="0"/>
              <a:t>Enhanced Security</a:t>
            </a:r>
          </a:p>
        </p:txBody>
      </p:sp>
      <p:sp>
        <p:nvSpPr>
          <p:cNvPr id="9" name="TextBox 8">
            <a:extLst>
              <a:ext uri="{FF2B5EF4-FFF2-40B4-BE49-F238E27FC236}">
                <a16:creationId xmlns:a16="http://schemas.microsoft.com/office/drawing/2014/main" id="{17C1CB3A-CD59-0ADE-1262-9914E45EDADC}"/>
              </a:ext>
            </a:extLst>
          </p:cNvPr>
          <p:cNvSpPr txBox="1"/>
          <p:nvPr/>
        </p:nvSpPr>
        <p:spPr>
          <a:xfrm>
            <a:off x="4320383" y="407983"/>
            <a:ext cx="5727700" cy="707886"/>
          </a:xfrm>
          <a:prstGeom prst="rect">
            <a:avLst/>
          </a:prstGeom>
          <a:noFill/>
        </p:spPr>
        <p:txBody>
          <a:bodyPr wrap="square" rtlCol="0">
            <a:spAutoFit/>
          </a:bodyPr>
          <a:lstStyle/>
          <a:p>
            <a:pPr algn="ctr"/>
            <a:r>
              <a:rPr lang="en-US" sz="4000" b="1" i="1" dirty="0">
                <a:solidFill>
                  <a:schemeClr val="accent1"/>
                </a:solidFill>
                <a:latin typeface="+mj-lt"/>
              </a:rPr>
              <a:t>Use Case - 4</a:t>
            </a:r>
            <a:endParaRPr lang="en-IN" sz="4000" b="1" i="1" dirty="0">
              <a:solidFill>
                <a:schemeClr val="accent1"/>
              </a:solidFill>
              <a:latin typeface="+mj-lt"/>
            </a:endParaRPr>
          </a:p>
        </p:txBody>
      </p:sp>
    </p:spTree>
    <p:extLst>
      <p:ext uri="{BB962C8B-B14F-4D97-AF65-F5344CB8AC3E}">
        <p14:creationId xmlns:p14="http://schemas.microsoft.com/office/powerpoint/2010/main" val="8959074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537</TotalTime>
  <Words>1363</Words>
  <Application>Microsoft Office PowerPoint</Application>
  <PresentationFormat>Custom</PresentationFormat>
  <Paragraphs>150</Paragraphs>
  <Slides>17</Slides>
  <Notes>12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17</vt:i4>
      </vt:variant>
    </vt:vector>
  </HeadingPairs>
  <TitlesOfParts>
    <vt:vector size="31" baseType="lpstr">
      <vt:lpstr>adonis-web</vt:lpstr>
      <vt:lpstr>Aptos Narrow</vt:lpstr>
      <vt:lpstr>Arial</vt:lpstr>
      <vt:lpstr>Calibri</vt:lpstr>
      <vt:lpstr>Calibri Light</vt:lpstr>
      <vt:lpstr>Californian FB</vt:lpstr>
      <vt:lpstr>Libre Baskerville</vt:lpstr>
      <vt:lpstr>Lora</vt:lpstr>
      <vt:lpstr>Open Sans</vt:lpstr>
      <vt:lpstr>Raleway</vt:lpstr>
      <vt:lpstr>Roboto</vt:lpstr>
      <vt:lpstr>Source Sans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guest</cp:lastModifiedBy>
  <cp:revision>9</cp:revision>
  <dcterms:created xsi:type="dcterms:W3CDTF">2024-07-17T06:49:44Z</dcterms:created>
  <dcterms:modified xsi:type="dcterms:W3CDTF">2024-07-24T07:11:50Z</dcterms:modified>
</cp:coreProperties>
</file>